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heme/themeOverride4.xml" ContentType="application/vnd.openxmlformats-officedocument.themeOverrid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 id="2147483768" r:id="rId2"/>
  </p:sldMasterIdLst>
  <p:notesMasterIdLst>
    <p:notesMasterId r:id="rId64"/>
  </p:notesMasterIdLst>
  <p:sldIdLst>
    <p:sldId id="323" r:id="rId3"/>
    <p:sldId id="256" r:id="rId4"/>
    <p:sldId id="318" r:id="rId5"/>
    <p:sldId id="257" r:id="rId6"/>
    <p:sldId id="259" r:id="rId7"/>
    <p:sldId id="320" r:id="rId8"/>
    <p:sldId id="319" r:id="rId9"/>
    <p:sldId id="260" r:id="rId10"/>
    <p:sldId id="321" r:id="rId11"/>
    <p:sldId id="322" r:id="rId12"/>
    <p:sldId id="267" r:id="rId13"/>
    <p:sldId id="303" r:id="rId14"/>
    <p:sldId id="266" r:id="rId15"/>
    <p:sldId id="268" r:id="rId16"/>
    <p:sldId id="269" r:id="rId17"/>
    <p:sldId id="264" r:id="rId18"/>
    <p:sldId id="263" r:id="rId19"/>
    <p:sldId id="261" r:id="rId20"/>
    <p:sldId id="271" r:id="rId21"/>
    <p:sldId id="275" r:id="rId22"/>
    <p:sldId id="277" r:id="rId23"/>
    <p:sldId id="278" r:id="rId24"/>
    <p:sldId id="280" r:id="rId25"/>
    <p:sldId id="276" r:id="rId26"/>
    <p:sldId id="279" r:id="rId27"/>
    <p:sldId id="272" r:id="rId28"/>
    <p:sldId id="273" r:id="rId29"/>
    <p:sldId id="300" r:id="rId30"/>
    <p:sldId id="316"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304" r:id="rId49"/>
    <p:sldId id="299" r:id="rId50"/>
    <p:sldId id="305" r:id="rId51"/>
    <p:sldId id="306" r:id="rId52"/>
    <p:sldId id="307" r:id="rId53"/>
    <p:sldId id="308" r:id="rId54"/>
    <p:sldId id="309" r:id="rId55"/>
    <p:sldId id="315" r:id="rId56"/>
    <p:sldId id="312" r:id="rId57"/>
    <p:sldId id="310" r:id="rId58"/>
    <p:sldId id="311" r:id="rId59"/>
    <p:sldId id="313" r:id="rId60"/>
    <p:sldId id="317" r:id="rId61"/>
    <p:sldId id="314" r:id="rId62"/>
    <p:sldId id="270" r:id="rId6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82" autoAdjust="0"/>
    <p:restoredTop sz="94894" autoAdjust="0"/>
  </p:normalViewPr>
  <p:slideViewPr>
    <p:cSldViewPr>
      <p:cViewPr varScale="1">
        <p:scale>
          <a:sx n="66" d="100"/>
          <a:sy n="66" d="100"/>
        </p:scale>
        <p:origin x="-108" y="-2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83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011D228E-F30F-4C76-93F8-DFD6CFF0A82C}" type="datetimeFigureOut">
              <a:rPr lang="en-US"/>
              <a:pPr>
                <a:defRPr/>
              </a:pPr>
              <a:t>8/22/2011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2307C285-C820-4644-B26A-61F00AD17B7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ChangeArrowheads="1" noTextEdit="1"/>
          </p:cNvSpPr>
          <p:nvPr>
            <p:ph type="sldImg"/>
          </p:nvPr>
        </p:nvSpPr>
        <p:spPr bwMode="auto">
          <a:xfrm>
            <a:off x="1150938" y="692150"/>
            <a:ext cx="4556125" cy="3416300"/>
          </a:xfrm>
          <a:noFill/>
          <a:ln>
            <a:solidFill>
              <a:srgbClr val="000000"/>
            </a:solidFill>
            <a:miter lim="800000"/>
            <a:headEnd/>
            <a:tailEnd/>
          </a:ln>
        </p:spPr>
      </p:sp>
      <p:sp>
        <p:nvSpPr>
          <p:cNvPr id="3277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ChangeArrowheads="1" noTextEdit="1"/>
          </p:cNvSpPr>
          <p:nvPr>
            <p:ph type="sldImg"/>
          </p:nvPr>
        </p:nvSpPr>
        <p:spPr bwMode="auto">
          <a:xfrm>
            <a:off x="1150938" y="692150"/>
            <a:ext cx="4556125" cy="3416300"/>
          </a:xfrm>
          <a:noFill/>
          <a:ln>
            <a:solidFill>
              <a:srgbClr val="000000"/>
            </a:solidFill>
            <a:miter lim="800000"/>
            <a:headEnd/>
            <a:tailEnd/>
          </a:ln>
        </p:spPr>
      </p:sp>
      <p:sp>
        <p:nvSpPr>
          <p:cNvPr id="3686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Rot="1" noChangeAspect="1" noChangeArrowheads="1" noTextEdit="1"/>
          </p:cNvSpPr>
          <p:nvPr>
            <p:ph type="sldImg"/>
          </p:nvPr>
        </p:nvSpPr>
        <p:spPr bwMode="auto">
          <a:xfrm>
            <a:off x="1150938" y="692150"/>
            <a:ext cx="4556125" cy="3416300"/>
          </a:xfrm>
          <a:noFill/>
          <a:ln>
            <a:solidFill>
              <a:srgbClr val="000000"/>
            </a:solidFill>
            <a:miter lim="800000"/>
            <a:headEnd/>
            <a:tailEnd/>
          </a:ln>
        </p:spPr>
      </p:sp>
      <p:sp>
        <p:nvSpPr>
          <p:cNvPr id="3993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ChangeArrowheads="1" noTextEdit="1"/>
          </p:cNvSpPr>
          <p:nvPr>
            <p:ph type="sldImg"/>
          </p:nvPr>
        </p:nvSpPr>
        <p:spPr bwMode="auto">
          <a:xfrm>
            <a:off x="1150938" y="692150"/>
            <a:ext cx="4556125" cy="3416300"/>
          </a:xfrm>
          <a:noFill/>
          <a:ln>
            <a:solidFill>
              <a:srgbClr val="000000"/>
            </a:solidFill>
            <a:miter lim="800000"/>
            <a:headEnd/>
            <a:tailEnd/>
          </a:ln>
        </p:spPr>
      </p:sp>
      <p:sp>
        <p:nvSpPr>
          <p:cNvPr id="4915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20D882A-69FE-47A3-98D9-31A1752EEDE8}" type="datetimeFigureOut">
              <a:rPr lang="en-US"/>
              <a:pPr>
                <a:defRPr/>
              </a:pPr>
              <a:t>8/22/2011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6D1EDDE-63F4-4E0B-8BDE-B6DE50EEC9D9}"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380A5B1-B5DC-4D3F-8696-503CC276546A}" type="datetimeFigureOut">
              <a:rPr lang="en-US"/>
              <a:pPr>
                <a:defRPr/>
              </a:pPr>
              <a:t>8/22/2011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F296E00-DF43-4BAF-AE75-A51566F309D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0CC12E-3488-4A8E-9295-FBFA9323FFDE}" type="datetimeFigureOut">
              <a:rPr lang="en-US"/>
              <a:pPr>
                <a:defRPr/>
              </a:pPr>
              <a:t>8/22/2011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378080-94E9-47DB-AB37-4732C96D710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Group 1"/>
          <p:cNvGrpSpPr>
            <a:grpSpLocks/>
          </p:cNvGrpSpPr>
          <p:nvPr/>
        </p:nvGrpSpPr>
        <p:grpSpPr bwMode="auto">
          <a:xfrm>
            <a:off x="-3175" y="4953000"/>
            <a:ext cx="9147175" cy="1911350"/>
            <a:chOff x="-3765" y="4832896"/>
            <a:chExt cx="9147765" cy="2032192"/>
          </a:xfrm>
        </p:grpSpPr>
        <p:sp>
          <p:nvSpPr>
            <p:cNvPr id="6" name="Freeform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Freeform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8"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11" name="Date Placeholder 29"/>
          <p:cNvSpPr>
            <a:spLocks noGrp="1"/>
          </p:cNvSpPr>
          <p:nvPr>
            <p:ph type="dt" sz="half" idx="10"/>
          </p:nvPr>
        </p:nvSpPr>
        <p:spPr/>
        <p:txBody>
          <a:bodyPr/>
          <a:lstStyle>
            <a:lvl1pPr>
              <a:defRPr smtClean="0">
                <a:solidFill>
                  <a:srgbClr val="FFFFFF"/>
                </a:solidFill>
              </a:defRPr>
            </a:lvl1pPr>
            <a:extLst/>
          </a:lstStyle>
          <a:p>
            <a:pPr>
              <a:defRPr/>
            </a:pPr>
            <a:fld id="{4C3D95ED-75C7-4EF5-8EAD-686A4FF4D759}" type="datetimeFigureOut">
              <a:rPr lang="en-US"/>
              <a:pPr>
                <a:defRPr/>
              </a:pPr>
              <a:t>8/22/2011</a:t>
            </a:fld>
            <a:endParaRPr lang="en-US"/>
          </a:p>
        </p:txBody>
      </p:sp>
      <p:sp>
        <p:nvSpPr>
          <p:cNvPr id="12"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defRPr>
            </a:lvl1pPr>
            <a:extLst/>
          </a:lstStyle>
          <a:p>
            <a:pPr>
              <a:defRPr/>
            </a:pPr>
            <a:fld id="{80980B9A-8120-4AB6-A146-9BF0963F06C8}"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Title 6"/>
          <p:cNvSpPr>
            <a:spLocks noGrp="1"/>
          </p:cNvSpPr>
          <p:nvPr>
            <p:ph type="title"/>
          </p:nvPr>
        </p:nvSpPr>
        <p:spPr/>
        <p:txBody>
          <a:bodyPr rtlCol="0"/>
          <a:lstStyle>
            <a:extLst/>
          </a:lstStyle>
          <a:p>
            <a:r>
              <a:rPr lang="en-US" smtClean="0"/>
              <a:t>Click to edit Master title style</a:t>
            </a:r>
            <a:endParaRPr lang="en-US"/>
          </a:p>
        </p:txBody>
      </p:sp>
      <p:sp>
        <p:nvSpPr>
          <p:cNvPr id="4" name="Date Placeholder 9"/>
          <p:cNvSpPr>
            <a:spLocks noGrp="1"/>
          </p:cNvSpPr>
          <p:nvPr>
            <p:ph type="dt" sz="half" idx="10"/>
          </p:nvPr>
        </p:nvSpPr>
        <p:spPr/>
        <p:txBody>
          <a:bodyPr/>
          <a:lstStyle>
            <a:lvl1pPr>
              <a:defRPr/>
            </a:lvl1pPr>
          </a:lstStyle>
          <a:p>
            <a:pPr>
              <a:defRPr/>
            </a:pPr>
            <a:fld id="{A433AF68-492F-441A-B40C-8E17E8230E26}" type="datetimeFigureOut">
              <a:rPr lang="en-US"/>
              <a:pPr>
                <a:defRPr/>
              </a:pPr>
              <a:t>8/22/2011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7C35267F-ABFE-4B47-A2CE-55E574CA3861}"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4" name="Chevron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Chevron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smtClean="0"/>
              <a:t>Click to edit Master title style</a:t>
            </a:r>
            <a:endParaRPr lang="en-US"/>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6" name="Date Placeholder 3"/>
          <p:cNvSpPr>
            <a:spLocks noGrp="1"/>
          </p:cNvSpPr>
          <p:nvPr>
            <p:ph type="dt" sz="half" idx="10"/>
          </p:nvPr>
        </p:nvSpPr>
        <p:spPr/>
        <p:txBody>
          <a:bodyPr/>
          <a:lstStyle>
            <a:lvl1pPr>
              <a:defRPr/>
            </a:lvl1pPr>
            <a:extLst/>
          </a:lstStyle>
          <a:p>
            <a:pPr>
              <a:defRPr/>
            </a:pPr>
            <a:fld id="{4C0DC4B6-793E-42A4-A448-771C886DA98D}" type="datetimeFigureOut">
              <a:rPr lang="en-US"/>
              <a:pPr>
                <a:defRPr/>
              </a:pPr>
              <a:t>8/22/2011</a:t>
            </a:fld>
            <a:endParaRPr lang="en-US"/>
          </a:p>
        </p:txBody>
      </p:sp>
      <p:sp>
        <p:nvSpPr>
          <p:cNvPr id="7" name="Footer Placeholder 4"/>
          <p:cNvSpPr>
            <a:spLocks noGrp="1"/>
          </p:cNvSpPr>
          <p:nvPr>
            <p:ph type="ftr" sz="quarter" idx="11"/>
          </p:nvPr>
        </p:nvSpPr>
        <p:spPr/>
        <p:txBody>
          <a:bodyPr/>
          <a:lstStyle>
            <a:lvl1pPr>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a:lvl1pPr>
            <a:extLst/>
          </a:lstStyle>
          <a:p>
            <a:pPr>
              <a:defRPr/>
            </a:pPr>
            <a:fld id="{3D0083C4-8EA6-4B1F-B35A-32349F095AA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itle 7"/>
          <p:cNvSpPr>
            <a:spLocks noGrp="1"/>
          </p:cNvSpPr>
          <p:nvPr>
            <p:ph type="title"/>
          </p:nvPr>
        </p:nvSpPr>
        <p:spPr/>
        <p:txBody>
          <a:bodyPr rtlCol="0"/>
          <a:lstStyle>
            <a:extLst/>
          </a:lstStyle>
          <a:p>
            <a:r>
              <a:rPr lang="en-US" smtClean="0"/>
              <a:t>Click to edit Master title style</a:t>
            </a:r>
            <a:endParaRPr lang="en-US"/>
          </a:p>
        </p:txBody>
      </p:sp>
      <p:sp>
        <p:nvSpPr>
          <p:cNvPr id="5" name="Date Placeholder 4"/>
          <p:cNvSpPr>
            <a:spLocks noGrp="1"/>
          </p:cNvSpPr>
          <p:nvPr>
            <p:ph type="dt" sz="half" idx="10"/>
          </p:nvPr>
        </p:nvSpPr>
        <p:spPr/>
        <p:txBody>
          <a:bodyPr/>
          <a:lstStyle>
            <a:lvl1pPr>
              <a:defRPr/>
            </a:lvl1pPr>
            <a:extLst/>
          </a:lstStyle>
          <a:p>
            <a:pPr>
              <a:defRPr/>
            </a:pPr>
            <a:fld id="{8E41C985-5A3C-49D1-9882-B9C100C3280F}" type="datetimeFigureOut">
              <a:rPr lang="en-US"/>
              <a:pPr>
                <a:defRPr/>
              </a:pPr>
              <a:t>8/22/2011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052CB141-3004-473F-8795-88A04267E75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extLst/>
          </a:lstStyle>
          <a:p>
            <a:pPr>
              <a:defRPr/>
            </a:pPr>
            <a:fld id="{A6544426-DED4-49F2-A305-6E41B90CC486}" type="datetimeFigureOut">
              <a:rPr lang="en-US"/>
              <a:pPr>
                <a:defRPr/>
              </a:pPr>
              <a:t>8/22/2011</a:t>
            </a:fld>
            <a:endParaRPr lang="en-US"/>
          </a:p>
        </p:txBody>
      </p:sp>
      <p:sp>
        <p:nvSpPr>
          <p:cNvPr id="8" name="Footer Placeholder 7"/>
          <p:cNvSpPr>
            <a:spLocks noGrp="1"/>
          </p:cNvSpPr>
          <p:nvPr>
            <p:ph type="ftr" sz="quarter" idx="11"/>
          </p:nvPr>
        </p:nvSpPr>
        <p:spPr/>
        <p:txBody>
          <a:bodyPr/>
          <a:lstStyle>
            <a:lvl1pPr>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a:lvl1pPr>
            <a:extLst/>
          </a:lstStyle>
          <a:p>
            <a:pPr>
              <a:defRPr/>
            </a:pPr>
            <a:fld id="{D6F2771D-BFAA-4A46-B86C-E07E7096D8CC}"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extLst/>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extLst/>
          </a:lstStyle>
          <a:p>
            <a:pPr>
              <a:defRPr/>
            </a:pPr>
            <a:fld id="{EEBCE4FF-9CFB-4E64-8AFD-E1175B8579D3}" type="datetimeFigureOut">
              <a:rPr lang="en-US"/>
              <a:pPr>
                <a:defRPr/>
              </a:pPr>
              <a:t>8/22/2011</a:t>
            </a:fld>
            <a:endParaRPr lang="en-US"/>
          </a:p>
        </p:txBody>
      </p:sp>
      <p:sp>
        <p:nvSpPr>
          <p:cNvPr id="4" name="Footer Placeholder 3"/>
          <p:cNvSpPr>
            <a:spLocks noGrp="1"/>
          </p:cNvSpPr>
          <p:nvPr>
            <p:ph type="ftr" sz="quarter" idx="11"/>
          </p:nvPr>
        </p:nvSpPr>
        <p:spPr/>
        <p:txBody>
          <a:bodyPr/>
          <a:lstStyle>
            <a:lvl1pPr>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a:lvl1pPr>
            <a:extLst/>
          </a:lstStyle>
          <a:p>
            <a:pPr>
              <a:defRPr/>
            </a:pPr>
            <a:fld id="{4898D14A-F3A3-43C8-B1E7-A0CC53E65B2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E5C61511-B1EB-4AE5-9E99-03826627E555}" type="datetimeFigureOut">
              <a:rPr lang="en-US"/>
              <a:pPr>
                <a:defRPr/>
              </a:pPr>
              <a:t>8/22/2011</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30749017-1842-4E6B-893C-90D04140CC51}"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smtClean="0"/>
              <a:t>Click to edit Master title style</a:t>
            </a:r>
            <a:endParaRPr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extLst/>
          </a:lstStyle>
          <a:p>
            <a:pPr>
              <a:defRPr/>
            </a:pPr>
            <a:fld id="{B7A83597-1172-4358-A375-6576BE2E9BAA}" type="datetimeFigureOut">
              <a:rPr lang="en-US"/>
              <a:pPr>
                <a:defRPr/>
              </a:pPr>
              <a:t>8/22/2011</a:t>
            </a:fld>
            <a:endParaRPr lang="en-US"/>
          </a:p>
        </p:txBody>
      </p:sp>
      <p:sp>
        <p:nvSpPr>
          <p:cNvPr id="6" name="Footer Placeholder 5"/>
          <p:cNvSpPr>
            <a:spLocks noGrp="1"/>
          </p:cNvSpPr>
          <p:nvPr>
            <p:ph type="ftr" sz="quarter" idx="11"/>
          </p:nvPr>
        </p:nvSpPr>
        <p:spPr/>
        <p:txBody>
          <a:bodyPr/>
          <a:lstStyle>
            <a:lvl1pPr>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lvl1pPr>
            <a:extLst/>
          </a:lstStyle>
          <a:p>
            <a:pPr>
              <a:defRPr/>
            </a:pPr>
            <a:fld id="{B64DBCB9-312E-4896-8849-76AEA6DC714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BC3D3F4-182D-46E8-9D42-DE35EC07AA8F}" type="datetimeFigureOut">
              <a:rPr lang="en-US"/>
              <a:pPr>
                <a:defRPr/>
              </a:pPr>
              <a:t>8/22/2011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E626067-2EAB-4C52-B946-BBD2D7342EE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5" name="Freeform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6" name="Freeform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7" name="Right Triangle 9"/>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Chevron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Text Placeholder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smtClean="0"/>
              <a:t>Click to edit Master title style</a:t>
            </a:r>
            <a:endParaRPr lang="en-US"/>
          </a:p>
        </p:txBody>
      </p:sp>
      <p:sp>
        <p:nvSpPr>
          <p:cNvPr id="11" name="Date Placeholder 4"/>
          <p:cNvSpPr>
            <a:spLocks noGrp="1"/>
          </p:cNvSpPr>
          <p:nvPr>
            <p:ph type="dt" sz="half" idx="10"/>
          </p:nvPr>
        </p:nvSpPr>
        <p:spPr/>
        <p:txBody>
          <a:bodyPr/>
          <a:lstStyle>
            <a:lvl1pPr>
              <a:defRPr smtClean="0">
                <a:solidFill>
                  <a:schemeClr val="tx1"/>
                </a:solidFill>
              </a:defRPr>
            </a:lvl1pPr>
            <a:extLst/>
          </a:lstStyle>
          <a:p>
            <a:pPr>
              <a:defRPr/>
            </a:pPr>
            <a:fld id="{C217907E-C2D6-4280-9606-A0D5B16397A5}" type="datetimeFigureOut">
              <a:rPr lang="en-US"/>
              <a:pPr>
                <a:defRPr/>
              </a:pPr>
              <a:t>8/22/2011</a:t>
            </a:fld>
            <a:endParaRPr lang="en-US"/>
          </a:p>
        </p:txBody>
      </p:sp>
      <p:sp>
        <p:nvSpPr>
          <p:cNvPr id="12" name="Footer Placeholder 5"/>
          <p:cNvSpPr>
            <a:spLocks noGrp="1"/>
          </p:cNvSpPr>
          <p:nvPr>
            <p:ph type="ftr" sz="quarter" idx="11"/>
          </p:nvPr>
        </p:nvSpPr>
        <p:spPr/>
        <p:txBody>
          <a:bodyPr/>
          <a:lstStyle>
            <a:lvl1pPr>
              <a:defRPr>
                <a:solidFill>
                  <a:schemeClr val="tx1"/>
                </a:solidFill>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chemeClr val="tx1"/>
                </a:solidFill>
              </a:defRPr>
            </a:lvl1pPr>
            <a:extLst/>
          </a:lstStyle>
          <a:p>
            <a:pPr>
              <a:defRPr/>
            </a:pPr>
            <a:fld id="{D1488BB5-EEC4-48ED-98F5-394FC70E6AE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1ED5A29-721A-434C-8B91-AA1E87F1D1AC}" type="datetimeFigureOut">
              <a:rPr lang="en-US"/>
              <a:pPr>
                <a:defRPr/>
              </a:pPr>
              <a:t>8/22/2011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5AFCA10-013A-452B-B0A0-2C61CCC5F0E6}"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5145C85E-0CC2-48A5-80AF-7DED87F3B680}" type="datetimeFigureOut">
              <a:rPr lang="en-US"/>
              <a:pPr>
                <a:defRPr/>
              </a:pPr>
              <a:t>8/22/2011</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C4CD114-6B9E-4400-B458-2481E0179BE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0898A5D-4988-422F-B9D6-8DA93A0FEEE2}" type="datetimeFigureOut">
              <a:rPr lang="en-US"/>
              <a:pPr>
                <a:defRPr/>
              </a:pPr>
              <a:t>8/22/2011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731CB82-1E95-4F11-9F9A-4B40F33C93A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7D7F076-873D-47EC-8E14-1CB77CC5CDEA}" type="datetimeFigureOut">
              <a:rPr lang="en-US"/>
              <a:pPr>
                <a:defRPr/>
              </a:pPr>
              <a:t>8/22/2011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7DB7ACA-53B4-412C-8F41-CB74A003075E}"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659E8574-E02E-4ACF-A5B6-E75F4B75A69E}" type="datetimeFigureOut">
              <a:rPr lang="en-US"/>
              <a:pPr>
                <a:defRPr/>
              </a:pPr>
              <a:t>8/22/2011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15DC38D-0EFF-4FCB-982E-AA76AB46893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51DDC4-3E17-40BE-B7D2-9DD79B18D2F1}" type="datetimeFigureOut">
              <a:rPr lang="en-US"/>
              <a:pPr>
                <a:defRPr/>
              </a:pPr>
              <a:t>8/22/2011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E398F45-7E0F-4C98-A1FA-DC04B401F1E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D743AF1A-9D1E-4B09-9295-D59BA2A03247}" type="datetimeFigureOut">
              <a:rPr lang="en-US"/>
              <a:pPr>
                <a:defRPr/>
              </a:pPr>
              <a:t>8/22/2011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AE3E6A7-CC68-4A4E-A79D-01998B9C857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C878E3D-5FD6-464B-ABA5-B5EF8690F9F0}" type="datetimeFigureOut">
              <a:rPr lang="en-US"/>
              <a:pPr>
                <a:defRPr/>
              </a:pPr>
              <a:t>8/22/2011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B2ED1E9-39DB-4DEC-A84B-F2919DF3760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2747EF6-8A01-4A77-A6B0-F2539D8EF762}" type="datetimeFigureOut">
              <a:rPr lang="en-US"/>
              <a:pPr>
                <a:defRPr/>
              </a:pPr>
              <a:t>8/22/2011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1D81B22-3E9E-450A-B03A-AD801CF46651}"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17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17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C5BF28D-986B-4AF4-A676-4552E9F08E5C}" type="datetimeFigureOut">
              <a:rPr lang="en-US"/>
              <a:pPr>
                <a:defRPr/>
              </a:pPr>
              <a:t>8/22/2011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7A5CD896-B4FB-4CC8-8F83-0E15FA25E0E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86" r:id="rId1"/>
    <p:sldLayoutId id="2147483785" r:id="rId2"/>
    <p:sldLayoutId id="2147483784" r:id="rId3"/>
    <p:sldLayoutId id="2147483783" r:id="rId4"/>
    <p:sldLayoutId id="2147483782" r:id="rId5"/>
    <p:sldLayoutId id="2147483781" r:id="rId6"/>
    <p:sldLayoutId id="2147483780" r:id="rId7"/>
    <p:sldLayoutId id="2147483779" r:id="rId8"/>
    <p:sldLayoutId id="2147483778" r:id="rId9"/>
    <p:sldLayoutId id="2147483777" r:id="rId10"/>
    <p:sldLayoutId id="2147483776" r:id="rId11"/>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Freeform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en-US" smtClean="0"/>
              <a:t>Click to edit Master title style</a:t>
            </a:r>
            <a:endParaRPr lang="en-US"/>
          </a:p>
        </p:txBody>
      </p:sp>
      <p:sp>
        <p:nvSpPr>
          <p:cNvPr id="13321" name="Text Placeholder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defRPr>
            </a:lvl1pPr>
            <a:extLst/>
          </a:lstStyle>
          <a:p>
            <a:pPr>
              <a:defRPr/>
            </a:pPr>
            <a:fld id="{E5E98BC1-3379-4688-8788-DB4DD2B9432E}" type="datetimeFigureOut">
              <a:rPr lang="en-US"/>
              <a:pPr>
                <a:defRPr/>
              </a:pPr>
              <a:t>8/22/2011</a:t>
            </a:fld>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defRPr>
            </a:lvl1pPr>
            <a:extLst/>
          </a:lstStyle>
          <a:p>
            <a:pPr>
              <a:defRPr/>
            </a:pPr>
            <a:fld id="{35231D49-A677-4802-B2B4-B147F497EA1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91" r:id="rId1"/>
    <p:sldLayoutId id="2147483790" r:id="rId2"/>
    <p:sldLayoutId id="2147483792" r:id="rId3"/>
    <p:sldLayoutId id="2147483793" r:id="rId4"/>
    <p:sldLayoutId id="2147483794" r:id="rId5"/>
    <p:sldLayoutId id="2147483795" r:id="rId6"/>
    <p:sldLayoutId id="2147483789" r:id="rId7"/>
    <p:sldLayoutId id="2147483796" r:id="rId8"/>
    <p:sldLayoutId id="2147483797" r:id="rId9"/>
    <p:sldLayoutId id="2147483788" r:id="rId10"/>
    <p:sldLayoutId id="2147483787"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defRPr>
      </a:lvl2pPr>
      <a:lvl3pPr algn="l" rtl="0" fontAlgn="base">
        <a:spcBef>
          <a:spcPct val="0"/>
        </a:spcBef>
        <a:spcAft>
          <a:spcPct val="0"/>
        </a:spcAft>
        <a:defRPr sz="4100" b="1">
          <a:solidFill>
            <a:schemeClr val="tx2"/>
          </a:solidFill>
          <a:latin typeface="Lucida Sans Unicode" pitchFamily="34" charset="0"/>
        </a:defRPr>
      </a:lvl3pPr>
      <a:lvl4pPr algn="l" rtl="0" fontAlgn="base">
        <a:spcBef>
          <a:spcPct val="0"/>
        </a:spcBef>
        <a:spcAft>
          <a:spcPct val="0"/>
        </a:spcAft>
        <a:defRPr sz="4100" b="1">
          <a:solidFill>
            <a:schemeClr val="tx2"/>
          </a:solidFill>
          <a:latin typeface="Lucida Sans Unicode" pitchFamily="34" charset="0"/>
        </a:defRPr>
      </a:lvl4pPr>
      <a:lvl5pPr algn="l" rtl="0" fontAlgn="base">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7.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audio" Target="../media/audio1.wav"/><Relationship Id="rId1" Type="http://schemas.openxmlformats.org/officeDocument/2006/relationships/slideLayout" Target="../slideLayouts/slideLayout16.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5.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14.xml"/><Relationship Id="rId1" Type="http://schemas.openxmlformats.org/officeDocument/2006/relationships/audio" Target="file:///C:\Users\mooSeS%20pc\Documents\2011%20CLASS%20DOCUMENTS\1-2011-BIOLOGY%20CLASS%20DOCUMENTS\2011%20STD-1%20INTRO%20TO%20BIOLOGY\std%201\2010Power%20point-intro%20to%20bio-lev%20of%20org\5%20-%20Clocks.mp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wmf"/><Relationship Id="rId2" Type="http://schemas.openxmlformats.org/officeDocument/2006/relationships/slideLayout" Target="../slideLayouts/slideLayout18.xml"/><Relationship Id="rId1" Type="http://schemas.openxmlformats.org/officeDocument/2006/relationships/vmlDrawing" Target="../drawings/vmlDrawing1.vml"/><Relationship Id="rId6" Type="http://schemas.openxmlformats.org/officeDocument/2006/relationships/image" Target="../media/image5.emf"/><Relationship Id="rId5" Type="http://schemas.openxmlformats.org/officeDocument/2006/relationships/image" Target="../media/image4.wmf"/><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5.xml"/><Relationship Id="rId1" Type="http://schemas.openxmlformats.org/officeDocument/2006/relationships/video" Target="file:///C:\Users\mooSeS%20pc\Documents\2011%20CLASS%20DOCUMENTS\1-2011-BIOLOGY%20CLASS%20DOCUMENTS\2011%20STD-1%20INTRO%20TO%20BIOLOGY\std%201\2010Power%20point-intro%20to%20bio-lev%20of%20org\Frankenstein%20-%201931%20-%20It's%20Alive!.wmv" TargetMode="External"/></Relationships>
</file>

<file path=ppt/slides/_rels/slide6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762000"/>
            <a:ext cx="8229600" cy="5562600"/>
          </a:xfrm>
          <a:ln>
            <a:solidFill>
              <a:schemeClr val="accent2">
                <a:lumMod val="75000"/>
              </a:schemeClr>
            </a:solidFill>
          </a:ln>
        </p:spPr>
        <p:txBody>
          <a:bodyPr>
            <a:normAutofit fontScale="70000" lnSpcReduction="20000"/>
          </a:bodyPr>
          <a:lstStyle/>
          <a:p>
            <a:pPr marL="365760" indent="-256032" fontAlgn="auto">
              <a:spcAft>
                <a:spcPts val="0"/>
              </a:spcAft>
              <a:buFont typeface="Wingdings 3"/>
              <a:buChar char=""/>
              <a:defRPr/>
            </a:pPr>
            <a:r>
              <a:rPr lang="en-US" dirty="0" smtClean="0"/>
              <a:t>Get out your materials and be ready for class when the tardy bell rings. </a:t>
            </a:r>
            <a:r>
              <a:rPr lang="en-US" dirty="0" smtClean="0">
                <a:sym typeface="Wingdings" pitchFamily="2" charset="2"/>
              </a:rPr>
              <a:t></a:t>
            </a:r>
            <a:endParaRPr lang="en-US" dirty="0" smtClean="0"/>
          </a:p>
          <a:p>
            <a:pPr marL="624078" indent="-514350" fontAlgn="auto">
              <a:spcAft>
                <a:spcPts val="0"/>
              </a:spcAft>
              <a:buFont typeface="Wingdings 3"/>
              <a:buAutoNum type="arabicPeriod"/>
              <a:defRPr/>
            </a:pPr>
            <a:r>
              <a:rPr lang="en-US" dirty="0" smtClean="0"/>
              <a:t>Get your Science journal out and something to write with!</a:t>
            </a:r>
          </a:p>
          <a:p>
            <a:pPr marL="624078" indent="-514350" fontAlgn="auto">
              <a:spcAft>
                <a:spcPts val="0"/>
              </a:spcAft>
              <a:buFont typeface="Wingdings 3"/>
              <a:buAutoNum type="arabicPeriod"/>
              <a:defRPr/>
            </a:pPr>
            <a:r>
              <a:rPr lang="en-US" dirty="0" smtClean="0"/>
              <a:t>Get you Dominoes game out.  ON THE FRONT write:</a:t>
            </a:r>
          </a:p>
          <a:p>
            <a:pPr marL="624078" indent="-514350" algn="ctr" fontAlgn="auto">
              <a:spcAft>
                <a:spcPts val="0"/>
              </a:spcAft>
              <a:buFont typeface="Wingdings 3"/>
              <a:buNone/>
              <a:defRPr/>
            </a:pPr>
            <a:r>
              <a:rPr lang="en-US" sz="2600" dirty="0" smtClean="0">
                <a:solidFill>
                  <a:srgbClr val="FF0000"/>
                </a:solidFill>
              </a:rPr>
              <a:t>“First &amp; Last name -#</a:t>
            </a:r>
          </a:p>
          <a:p>
            <a:pPr marL="624078" indent="-514350" algn="ctr" fontAlgn="auto">
              <a:spcAft>
                <a:spcPts val="0"/>
              </a:spcAft>
              <a:buFont typeface="Wingdings 3"/>
              <a:buNone/>
              <a:defRPr/>
            </a:pPr>
            <a:r>
              <a:rPr lang="en-US" sz="2600" dirty="0" smtClean="0">
                <a:solidFill>
                  <a:srgbClr val="FF0000"/>
                </a:solidFill>
              </a:rPr>
              <a:t>“Intro to Biology Voc” </a:t>
            </a:r>
          </a:p>
          <a:p>
            <a:pPr marL="624078" indent="-514350" algn="ctr" fontAlgn="auto">
              <a:spcAft>
                <a:spcPts val="0"/>
              </a:spcAft>
              <a:buFont typeface="Wingdings 3"/>
              <a:buNone/>
              <a:defRPr/>
            </a:pPr>
            <a:r>
              <a:rPr lang="en-US" sz="2600" dirty="0" smtClean="0">
                <a:solidFill>
                  <a:srgbClr val="FF0000"/>
                </a:solidFill>
              </a:rPr>
              <a:t>Period &amp; Date</a:t>
            </a:r>
          </a:p>
          <a:p>
            <a:pPr marL="624078" indent="-514350" algn="ctr" fontAlgn="auto">
              <a:spcAft>
                <a:spcPts val="0"/>
              </a:spcAft>
              <a:buFont typeface="Wingdings 3"/>
              <a:buNone/>
              <a:defRPr/>
            </a:pPr>
            <a:r>
              <a:rPr lang="en-US" sz="2600" dirty="0" smtClean="0">
                <a:solidFill>
                  <a:srgbClr val="FF0000"/>
                </a:solidFill>
              </a:rPr>
              <a:t>TEST IS ON: _____________________</a:t>
            </a:r>
          </a:p>
          <a:p>
            <a:pPr marL="624078" indent="-514350" fontAlgn="auto">
              <a:spcAft>
                <a:spcPts val="0"/>
              </a:spcAft>
              <a:buFont typeface="Wingdings 3"/>
              <a:buNone/>
              <a:defRPr/>
            </a:pPr>
            <a:r>
              <a:rPr lang="en-US" dirty="0" smtClean="0"/>
              <a:t>3.  Recheck your Dominoes Game answers with the following sequence:</a:t>
            </a:r>
          </a:p>
          <a:p>
            <a:pPr marL="624078" indent="-514350" fontAlgn="auto">
              <a:spcAft>
                <a:spcPts val="0"/>
              </a:spcAft>
              <a:buFont typeface="Wingdings 3"/>
              <a:buNone/>
              <a:defRPr/>
            </a:pPr>
            <a:r>
              <a:rPr lang="en-US" dirty="0" smtClean="0"/>
              <a:t>      </a:t>
            </a:r>
            <a:r>
              <a:rPr lang="en-US" sz="3600" dirty="0" smtClean="0"/>
              <a:t>1-11-5-14-13-18-22-17-2-7-16-20-4-12-23-6-15-3-10-8-9-24-19-21</a:t>
            </a:r>
            <a:endParaRPr lang="en-US" dirty="0" smtClean="0"/>
          </a:p>
          <a:p>
            <a:pPr marL="624078" indent="-514350" fontAlgn="auto">
              <a:spcAft>
                <a:spcPts val="0"/>
              </a:spcAft>
              <a:buFont typeface="Wingdings 3"/>
              <a:buNone/>
              <a:defRPr/>
            </a:pPr>
            <a:r>
              <a:rPr lang="en-US" dirty="0" smtClean="0"/>
              <a:t>4. Place your dominoes game in the homework tray IF I didn’t grade it on Friday &amp; do the SJE entry below.</a:t>
            </a:r>
          </a:p>
          <a:p>
            <a:pPr marL="624078" indent="-514350" fontAlgn="auto">
              <a:spcAft>
                <a:spcPts val="0"/>
              </a:spcAft>
              <a:buFont typeface="Wingdings 3"/>
              <a:buNone/>
              <a:defRPr/>
            </a:pPr>
            <a:r>
              <a:rPr lang="en-US" dirty="0" smtClean="0"/>
              <a:t>5. In your SJ- </a:t>
            </a:r>
            <a:r>
              <a:rPr lang="en-US" u="sng" dirty="0" smtClean="0"/>
              <a:t>SJE #8-(Date) Dead or Alive?? </a:t>
            </a:r>
          </a:p>
          <a:p>
            <a:pPr marL="880110" lvl="1" indent="-514350" fontAlgn="auto">
              <a:spcBef>
                <a:spcPts val="324"/>
              </a:spcBef>
              <a:spcAft>
                <a:spcPts val="0"/>
              </a:spcAft>
              <a:buFont typeface="Verdana"/>
              <a:buAutoNum type="alphaUcPeriod"/>
              <a:defRPr/>
            </a:pPr>
            <a:r>
              <a:rPr lang="en-US" dirty="0" smtClean="0"/>
              <a:t>Write down 4-7 facts to prove that you are indeed ALIVE!    </a:t>
            </a:r>
          </a:p>
          <a:p>
            <a:pPr marL="880110" lvl="1" indent="-514350" fontAlgn="auto">
              <a:spcBef>
                <a:spcPts val="324"/>
              </a:spcBef>
              <a:spcAft>
                <a:spcPts val="0"/>
              </a:spcAft>
              <a:buFont typeface="Verdana"/>
              <a:buNone/>
              <a:defRPr/>
            </a:pPr>
            <a:endParaRPr lang="en-US" dirty="0" smtClean="0"/>
          </a:p>
          <a:p>
            <a:pPr marL="621792" lvl="1" fontAlgn="auto">
              <a:spcBef>
                <a:spcPts val="324"/>
              </a:spcBef>
              <a:spcAft>
                <a:spcPts val="0"/>
              </a:spcAft>
              <a:buFont typeface="Verdana"/>
              <a:buNone/>
              <a:defRPr/>
            </a:pPr>
            <a:r>
              <a:rPr lang="en-US" dirty="0" smtClean="0"/>
              <a:t>B. Now, think about a piece of paper.  It comes from TREES!  So is paper alive? Yes or no?   Write down 3 reasons to support your answer.</a:t>
            </a:r>
          </a:p>
          <a:p>
            <a:pPr marL="365760" indent="-256032" fontAlgn="auto">
              <a:spcAft>
                <a:spcPts val="0"/>
              </a:spcAft>
              <a:buFont typeface="Wingdings 3"/>
              <a:buNone/>
              <a:defRPr/>
            </a:pPr>
            <a:endParaRPr lang="en-US" dirty="0" smtClean="0"/>
          </a:p>
        </p:txBody>
      </p:sp>
      <p:sp>
        <p:nvSpPr>
          <p:cNvPr id="3" name="Title 2"/>
          <p:cNvSpPr>
            <a:spLocks noGrp="1"/>
          </p:cNvSpPr>
          <p:nvPr>
            <p:ph type="title"/>
          </p:nvPr>
        </p:nvSpPr>
        <p:spPr>
          <a:xfrm>
            <a:off x="457200" y="0"/>
            <a:ext cx="8229600" cy="1143000"/>
          </a:xfrm>
        </p:spPr>
        <p:txBody>
          <a:bodyPr/>
          <a:lstStyle/>
          <a:p>
            <a:pPr fontAlgn="auto">
              <a:spcAft>
                <a:spcPts val="0"/>
              </a:spcAft>
              <a:defRPr/>
            </a:pPr>
            <a:r>
              <a:rPr lang="en-US" dirty="0" smtClean="0"/>
              <a:t>It is great to see you today!!</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9"/>
          <p:cNvSpPr>
            <a:spLocks noChangeArrowheads="1"/>
          </p:cNvSpPr>
          <p:nvPr/>
        </p:nvSpPr>
        <p:spPr bwMode="auto">
          <a:xfrm>
            <a:off x="685800" y="1066800"/>
            <a:ext cx="7848600" cy="609600"/>
          </a:xfrm>
          <a:prstGeom prst="rect">
            <a:avLst/>
          </a:prstGeom>
          <a:noFill/>
          <a:ln w="12700">
            <a:noFill/>
            <a:miter lim="800000"/>
            <a:headEnd/>
            <a:tailEnd/>
          </a:ln>
        </p:spPr>
        <p:txBody>
          <a:bodyPr anchor="ctr"/>
          <a:lstStyle/>
          <a:p>
            <a:r>
              <a:rPr lang="en-US" sz="2800" b="1">
                <a:solidFill>
                  <a:srgbClr val="FFCC00"/>
                </a:solidFill>
                <a:latin typeface="Lucida Sans Unicode" pitchFamily="34" charset="0"/>
              </a:rPr>
              <a:t>Scientific Method</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229600" cy="5072062"/>
          </a:xfrm>
        </p:spPr>
        <p:txBody>
          <a:bodyPr>
            <a:normAutofit fontScale="85000" lnSpcReduction="20000"/>
          </a:bodyPr>
          <a:lstStyle/>
          <a:p>
            <a:pPr marL="365760" indent="-256032" fontAlgn="auto">
              <a:spcAft>
                <a:spcPts val="0"/>
              </a:spcAft>
              <a:buFont typeface="Wingdings 3"/>
              <a:buChar char=""/>
              <a:defRPr/>
            </a:pPr>
            <a:r>
              <a:rPr lang="en-US" dirty="0" smtClean="0"/>
              <a:t>Microbiology-</a:t>
            </a:r>
          </a:p>
          <a:p>
            <a:pPr marL="365760" indent="-256032" fontAlgn="auto">
              <a:spcAft>
                <a:spcPts val="0"/>
              </a:spcAft>
              <a:buFont typeface="Wingdings 3"/>
              <a:buNone/>
              <a:defRPr/>
            </a:pPr>
            <a:r>
              <a:rPr lang="en-US" dirty="0" smtClean="0"/>
              <a:t>What is the smallest unit of life?</a:t>
            </a:r>
          </a:p>
          <a:p>
            <a:pPr marL="621792" lvl="1" fontAlgn="auto">
              <a:spcBef>
                <a:spcPts val="324"/>
              </a:spcBef>
              <a:spcAft>
                <a:spcPts val="0"/>
              </a:spcAft>
              <a:buFont typeface="Verdana"/>
              <a:buChar char="◦"/>
              <a:defRPr/>
            </a:pPr>
            <a:r>
              <a:rPr lang="en-US" b="1" u="sng" dirty="0" smtClean="0"/>
              <a:t>Cells!</a:t>
            </a:r>
          </a:p>
          <a:p>
            <a:pPr marL="365760" indent="-256032" fontAlgn="auto">
              <a:spcAft>
                <a:spcPts val="0"/>
              </a:spcAft>
              <a:buFont typeface="Wingdings 3"/>
              <a:buChar char=""/>
              <a:defRPr/>
            </a:pPr>
            <a:r>
              <a:rPr lang="en-US" b="1" dirty="0" smtClean="0"/>
              <a:t>Cells</a:t>
            </a:r>
            <a:r>
              <a:rPr lang="en-US" dirty="0" smtClean="0"/>
              <a:t> make up </a:t>
            </a:r>
            <a:r>
              <a:rPr lang="en-US" u="sng" dirty="0" smtClean="0"/>
              <a:t>		</a:t>
            </a:r>
          </a:p>
          <a:p>
            <a:pPr marL="621792" lvl="1" fontAlgn="auto">
              <a:spcBef>
                <a:spcPts val="324"/>
              </a:spcBef>
              <a:spcAft>
                <a:spcPts val="0"/>
              </a:spcAft>
              <a:buFont typeface="Verdana"/>
              <a:buChar char="◦"/>
              <a:defRPr/>
            </a:pPr>
            <a:r>
              <a:rPr lang="en-US" b="1" u="sng" dirty="0" smtClean="0"/>
              <a:t>Tissues-</a:t>
            </a:r>
            <a:r>
              <a:rPr lang="en-US" b="1" dirty="0" smtClean="0"/>
              <a:t> a group of similar cells that perform a common function.  What are some examples?</a:t>
            </a:r>
          </a:p>
          <a:p>
            <a:pPr marL="859536" lvl="2" fontAlgn="auto">
              <a:spcAft>
                <a:spcPts val="0"/>
              </a:spcAft>
              <a:buFont typeface="Wingdings 2"/>
              <a:buChar char=""/>
              <a:defRPr/>
            </a:pPr>
            <a:r>
              <a:rPr lang="en-US" b="1" dirty="0" smtClean="0"/>
              <a:t>Lung tissue, brain tissue, heart tissue.</a:t>
            </a:r>
          </a:p>
          <a:p>
            <a:pPr marL="365760" indent="-256032" fontAlgn="auto">
              <a:spcAft>
                <a:spcPts val="0"/>
              </a:spcAft>
              <a:buFont typeface="Wingdings 3"/>
              <a:buChar char=""/>
              <a:defRPr/>
            </a:pPr>
            <a:r>
              <a:rPr lang="en-US" b="1" dirty="0" smtClean="0"/>
              <a:t>A collection of tissues make up </a:t>
            </a:r>
            <a:r>
              <a:rPr lang="en-US" b="1" u="sng" dirty="0" smtClean="0"/>
              <a:t>		.</a:t>
            </a:r>
          </a:p>
          <a:p>
            <a:pPr marL="621792" lvl="1" fontAlgn="auto">
              <a:spcBef>
                <a:spcPts val="324"/>
              </a:spcBef>
              <a:spcAft>
                <a:spcPts val="0"/>
              </a:spcAft>
              <a:buFont typeface="Verdana"/>
              <a:buChar char="◦"/>
              <a:defRPr/>
            </a:pPr>
            <a:r>
              <a:rPr lang="en-US" b="1" dirty="0" smtClean="0"/>
              <a:t>Organs-a collection of tissues that carry out a specialized function in the body. What are some examples?  </a:t>
            </a:r>
          </a:p>
          <a:p>
            <a:pPr marL="859536" lvl="2" fontAlgn="auto">
              <a:spcAft>
                <a:spcPts val="0"/>
              </a:spcAft>
              <a:buFont typeface="Wingdings 2"/>
              <a:buChar char=""/>
              <a:defRPr/>
            </a:pPr>
            <a:r>
              <a:rPr lang="en-US" b="1" dirty="0" smtClean="0"/>
              <a:t>Heart, skin, brain, lungs, bladder</a:t>
            </a:r>
          </a:p>
          <a:p>
            <a:pPr marL="365760" indent="-256032" fontAlgn="auto">
              <a:spcAft>
                <a:spcPts val="0"/>
              </a:spcAft>
              <a:buFont typeface="Wingdings 3"/>
              <a:buChar char=""/>
              <a:defRPr/>
            </a:pPr>
            <a:r>
              <a:rPr lang="en-US" b="1" dirty="0" smtClean="0"/>
              <a:t>A group of organs make up </a:t>
            </a:r>
            <a:r>
              <a:rPr lang="en-US" b="1" u="sng" dirty="0" smtClean="0"/>
              <a:t>			.</a:t>
            </a:r>
          </a:p>
          <a:p>
            <a:pPr marL="621792" lvl="1" fontAlgn="auto">
              <a:spcBef>
                <a:spcPts val="324"/>
              </a:spcBef>
              <a:spcAft>
                <a:spcPts val="0"/>
              </a:spcAft>
              <a:buFont typeface="Verdana"/>
              <a:buChar char="◦"/>
              <a:defRPr/>
            </a:pPr>
            <a:r>
              <a:rPr lang="en-US" b="1" u="sng" dirty="0" smtClean="0"/>
              <a:t>Organ systems </a:t>
            </a:r>
            <a:r>
              <a:rPr lang="en-US" b="1" dirty="0" smtClean="0"/>
              <a:t>are a group of organs that work together perform body functions.  What are some examples?</a:t>
            </a:r>
          </a:p>
          <a:p>
            <a:pPr marL="859536" lvl="2" fontAlgn="auto">
              <a:spcAft>
                <a:spcPts val="0"/>
              </a:spcAft>
              <a:buFont typeface="Wingdings 2"/>
              <a:buChar char=""/>
              <a:defRPr/>
            </a:pPr>
            <a:r>
              <a:rPr lang="en-US" b="1" dirty="0" smtClean="0"/>
              <a:t>Circulatory system (heart, blood vessels), Lymphatic system (immune system), Respiratory system, Nervous system (brain, spinal cord, nerve cells), Digestive system (Mouth, esophagus, digestive organs)</a:t>
            </a:r>
          </a:p>
        </p:txBody>
      </p:sp>
      <p:sp>
        <p:nvSpPr>
          <p:cNvPr id="3" name="Title 2"/>
          <p:cNvSpPr>
            <a:spLocks noGrp="1"/>
          </p:cNvSpPr>
          <p:nvPr>
            <p:ph type="title"/>
          </p:nvPr>
        </p:nvSpPr>
        <p:spPr/>
        <p:txBody>
          <a:bodyPr>
            <a:normAutofit fontScale="90000"/>
          </a:bodyPr>
          <a:lstStyle/>
          <a:p>
            <a:pPr algn="ctr" fontAlgn="auto">
              <a:spcAft>
                <a:spcPts val="0"/>
              </a:spcAft>
              <a:defRPr/>
            </a:pPr>
            <a:r>
              <a:rPr lang="en-US" dirty="0" smtClean="0"/>
              <a:t>Levels of Organization from smallest to largest</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to="" calcmode="lin" valueType="num">
                                      <p:cBhvr>
                                        <p:cTn id="17" dur="1" fill="hold"/>
                                        <p:tgtEl>
                                          <p:spTgt spid="2">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to="" calcmode="lin" valueType="num">
                                      <p:cBhvr>
                                        <p:cTn id="22" dur="1" fill="hold"/>
                                        <p:tgtEl>
                                          <p:spTgt spid="2">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to="" calcmode="lin" valueType="num">
                                      <p:cBhvr>
                                        <p:cTn id="27" dur="1" fill="hold"/>
                                        <p:tgtEl>
                                          <p:spTgt spid="2">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to="" calcmode="lin" valueType="num">
                                      <p:cBhvr>
                                        <p:cTn id="32" dur="1" fill="hold"/>
                                        <p:tgtEl>
                                          <p:spTgt spid="2">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to="" calcmode="lin" valueType="num">
                                      <p:cBhvr>
                                        <p:cTn id="37" dur="1" fill="hold"/>
                                        <p:tgtEl>
                                          <p:spTgt spid="2">
                                            <p:txEl>
                                              <p:pRg st="6" end="6"/>
                                            </p:txEl>
                                          </p:spTgt>
                                        </p:tgtEl>
                                        <p:attrNameLst>
                                          <p:attrName/>
                                        </p:attrNameLst>
                                      </p:cBhvr>
                                    </p:anim>
                                  </p:childTnLst>
                                </p:cTn>
                              </p:par>
                            </p:childTnLst>
                          </p:cTn>
                        </p:par>
                      </p:childTnLst>
                    </p:cTn>
                  </p:par>
                  <p:par>
                    <p:cTn id="38" fill="hold">
                      <p:stCondLst>
                        <p:cond delay="indefinite"/>
                      </p:stCondLst>
                      <p:childTnLst>
                        <p:par>
                          <p:cTn id="39" fill="hold">
                            <p:stCondLst>
                              <p:cond delay="0"/>
                            </p:stCondLst>
                            <p:childTnLst>
                              <p:par>
                                <p:cTn id="40" presetID="24" presetClass="entr" presetSubtype="0" fill="hold" grpId="0" nodeType="clickEffect">
                                  <p:stCondLst>
                                    <p:cond delay="0"/>
                                  </p:stCondLst>
                                  <p:childTnLst>
                                    <p:set>
                                      <p:cBhvr>
                                        <p:cTn id="41" dur="1" fill="hold">
                                          <p:stCondLst>
                                            <p:cond delay="0"/>
                                          </p:stCondLst>
                                        </p:cTn>
                                        <p:tgtEl>
                                          <p:spTgt spid="2">
                                            <p:txEl>
                                              <p:pRg st="7" end="7"/>
                                            </p:txEl>
                                          </p:spTgt>
                                        </p:tgtEl>
                                        <p:attrNameLst>
                                          <p:attrName>style.visibility</p:attrName>
                                        </p:attrNameLst>
                                      </p:cBhvr>
                                      <p:to>
                                        <p:strVal val="visible"/>
                                      </p:to>
                                    </p:set>
                                    <p:anim to="" calcmode="lin" valueType="num">
                                      <p:cBhvr>
                                        <p:cTn id="42" dur="1" fill="hold"/>
                                        <p:tgtEl>
                                          <p:spTgt spid="2">
                                            <p:txEl>
                                              <p:pRg st="7" end="7"/>
                                            </p:txEl>
                                          </p:spTgt>
                                        </p:tgtEl>
                                        <p:attrNameLst>
                                          <p:attrName/>
                                        </p:attrNameLst>
                                      </p:cBhvr>
                                    </p:anim>
                                  </p:childTnLst>
                                </p:cTn>
                              </p:par>
                            </p:childTnLst>
                          </p:cTn>
                        </p:par>
                      </p:childTnLst>
                    </p:cTn>
                  </p:par>
                  <p:par>
                    <p:cTn id="43" fill="hold">
                      <p:stCondLst>
                        <p:cond delay="indefinite"/>
                      </p:stCondLst>
                      <p:childTnLst>
                        <p:par>
                          <p:cTn id="44" fill="hold">
                            <p:stCondLst>
                              <p:cond delay="0"/>
                            </p:stCondLst>
                            <p:childTnLst>
                              <p:par>
                                <p:cTn id="45" presetID="24" presetClass="entr" presetSubtype="0" fill="hold" grpId="0" nodeType="clickEffect">
                                  <p:stCondLst>
                                    <p:cond delay="0"/>
                                  </p:stCondLst>
                                  <p:childTnLst>
                                    <p:set>
                                      <p:cBhvr>
                                        <p:cTn id="46" dur="1" fill="hold">
                                          <p:stCondLst>
                                            <p:cond delay="0"/>
                                          </p:stCondLst>
                                        </p:cTn>
                                        <p:tgtEl>
                                          <p:spTgt spid="2">
                                            <p:txEl>
                                              <p:pRg st="8" end="8"/>
                                            </p:txEl>
                                          </p:spTgt>
                                        </p:tgtEl>
                                        <p:attrNameLst>
                                          <p:attrName>style.visibility</p:attrName>
                                        </p:attrNameLst>
                                      </p:cBhvr>
                                      <p:to>
                                        <p:strVal val="visible"/>
                                      </p:to>
                                    </p:set>
                                    <p:anim to="" calcmode="lin" valueType="num">
                                      <p:cBhvr>
                                        <p:cTn id="47" dur="1" fill="hold"/>
                                        <p:tgtEl>
                                          <p:spTgt spid="2">
                                            <p:txEl>
                                              <p:pRg st="8" end="8"/>
                                            </p:txEl>
                                          </p:spTgt>
                                        </p:tgtEl>
                                        <p:attrNameLst>
                                          <p:attrName/>
                                        </p:attrNameLst>
                                      </p:cBhvr>
                                    </p:anim>
                                  </p:childTnLst>
                                </p:cTn>
                              </p:par>
                            </p:childTnLst>
                          </p:cTn>
                        </p:par>
                      </p:childTnLst>
                    </p:cTn>
                  </p:par>
                  <p:par>
                    <p:cTn id="48" fill="hold">
                      <p:stCondLst>
                        <p:cond delay="indefinite"/>
                      </p:stCondLst>
                      <p:childTnLst>
                        <p:par>
                          <p:cTn id="49" fill="hold">
                            <p:stCondLst>
                              <p:cond delay="0"/>
                            </p:stCondLst>
                            <p:childTnLst>
                              <p:par>
                                <p:cTn id="50" presetID="24" presetClass="entr" presetSubtype="0" fill="hold" grpId="0" nodeType="clickEffect">
                                  <p:stCondLst>
                                    <p:cond delay="0"/>
                                  </p:stCondLst>
                                  <p:childTnLst>
                                    <p:set>
                                      <p:cBhvr>
                                        <p:cTn id="51" dur="1" fill="hold">
                                          <p:stCondLst>
                                            <p:cond delay="0"/>
                                          </p:stCondLst>
                                        </p:cTn>
                                        <p:tgtEl>
                                          <p:spTgt spid="2">
                                            <p:txEl>
                                              <p:pRg st="9" end="9"/>
                                            </p:txEl>
                                          </p:spTgt>
                                        </p:tgtEl>
                                        <p:attrNameLst>
                                          <p:attrName>style.visibility</p:attrName>
                                        </p:attrNameLst>
                                      </p:cBhvr>
                                      <p:to>
                                        <p:strVal val="visible"/>
                                      </p:to>
                                    </p:set>
                                    <p:anim to="" calcmode="lin" valueType="num">
                                      <p:cBhvr>
                                        <p:cTn id="52" dur="1" fill="hold"/>
                                        <p:tgtEl>
                                          <p:spTgt spid="2">
                                            <p:txEl>
                                              <p:pRg st="9" end="9"/>
                                            </p:txEl>
                                          </p:spTgt>
                                        </p:tgtEl>
                                        <p:attrNameLst>
                                          <p:attrName/>
                                        </p:attrNameLst>
                                      </p:cBhvr>
                                    </p:anim>
                                  </p:childTnLst>
                                </p:cTn>
                              </p:par>
                            </p:childTnLst>
                          </p:cTn>
                        </p:par>
                      </p:childTnLst>
                    </p:cTn>
                  </p:par>
                  <p:par>
                    <p:cTn id="53" fill="hold">
                      <p:stCondLst>
                        <p:cond delay="indefinite"/>
                      </p:stCondLst>
                      <p:childTnLst>
                        <p:par>
                          <p:cTn id="54" fill="hold">
                            <p:stCondLst>
                              <p:cond delay="0"/>
                            </p:stCondLst>
                            <p:childTnLst>
                              <p:par>
                                <p:cTn id="55" presetID="24" presetClass="entr" presetSubtype="0" fill="hold" grpId="0" nodeType="clickEffect">
                                  <p:stCondLst>
                                    <p:cond delay="0"/>
                                  </p:stCondLst>
                                  <p:childTnLst>
                                    <p:set>
                                      <p:cBhvr>
                                        <p:cTn id="56" dur="1" fill="hold">
                                          <p:stCondLst>
                                            <p:cond delay="0"/>
                                          </p:stCondLst>
                                        </p:cTn>
                                        <p:tgtEl>
                                          <p:spTgt spid="2">
                                            <p:txEl>
                                              <p:pRg st="10" end="10"/>
                                            </p:txEl>
                                          </p:spTgt>
                                        </p:tgtEl>
                                        <p:attrNameLst>
                                          <p:attrName>style.visibility</p:attrName>
                                        </p:attrNameLst>
                                      </p:cBhvr>
                                      <p:to>
                                        <p:strVal val="visible"/>
                                      </p:to>
                                    </p:set>
                                    <p:anim to="" calcmode="lin" valueType="num">
                                      <p:cBhvr>
                                        <p:cTn id="57" dur="1" fill="hold"/>
                                        <p:tgtEl>
                                          <p:spTgt spid="2">
                                            <p:txEl>
                                              <p:pRg st="10" end="10"/>
                                            </p:txEl>
                                          </p:spTgt>
                                        </p:tgtEl>
                                        <p:attrNameLst>
                                          <p:attrName/>
                                        </p:attrNameLst>
                                      </p:cBhvr>
                                    </p:anim>
                                  </p:childTnLst>
                                </p:cTn>
                              </p:par>
                            </p:childTnLst>
                          </p:cTn>
                        </p:par>
                      </p:childTnLst>
                    </p:cTn>
                  </p:par>
                  <p:par>
                    <p:cTn id="58" fill="hold">
                      <p:stCondLst>
                        <p:cond delay="indefinite"/>
                      </p:stCondLst>
                      <p:childTnLst>
                        <p:par>
                          <p:cTn id="59" fill="hold">
                            <p:stCondLst>
                              <p:cond delay="0"/>
                            </p:stCondLst>
                            <p:childTnLst>
                              <p:par>
                                <p:cTn id="60" presetID="24" presetClass="entr" presetSubtype="0" fill="hold" grpId="0" nodeType="clickEffect">
                                  <p:stCondLst>
                                    <p:cond delay="0"/>
                                  </p:stCondLst>
                                  <p:childTnLst>
                                    <p:set>
                                      <p:cBhvr>
                                        <p:cTn id="61" dur="1" fill="hold">
                                          <p:stCondLst>
                                            <p:cond delay="0"/>
                                          </p:stCondLst>
                                        </p:cTn>
                                        <p:tgtEl>
                                          <p:spTgt spid="2">
                                            <p:txEl>
                                              <p:pRg st="11" end="11"/>
                                            </p:txEl>
                                          </p:spTgt>
                                        </p:tgtEl>
                                        <p:attrNameLst>
                                          <p:attrName>style.visibility</p:attrName>
                                        </p:attrNameLst>
                                      </p:cBhvr>
                                      <p:to>
                                        <p:strVal val="visible"/>
                                      </p:to>
                                    </p:set>
                                    <p:anim to="" calcmode="lin" valueType="num">
                                      <p:cBhvr>
                                        <p:cTn id="62" dur="1" fill="hold"/>
                                        <p:tgtEl>
                                          <p:spTgt spid="2">
                                            <p:txEl>
                                              <p:pRg st="11" end="1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fontAlgn="auto">
              <a:spcAft>
                <a:spcPts val="0"/>
              </a:spcAft>
              <a:defRPr/>
            </a:pPr>
            <a:r>
              <a:rPr lang="en-US" dirty="0" smtClean="0"/>
              <a:t>Tune In Your Brain!!!</a:t>
            </a:r>
            <a:endParaRPr lang="en-US" dirty="0"/>
          </a:p>
        </p:txBody>
      </p:sp>
      <p:sp>
        <p:nvSpPr>
          <p:cNvPr id="11" name="Text Placeholder 10"/>
          <p:cNvSpPr>
            <a:spLocks noGrp="1"/>
          </p:cNvSpPr>
          <p:nvPr>
            <p:ph type="body" idx="1"/>
          </p:nvPr>
        </p:nvSpPr>
        <p:spPr>
          <a:xfrm>
            <a:off x="152400" y="3581400"/>
            <a:ext cx="4495800" cy="2971800"/>
          </a:xfrm>
        </p:spPr>
        <p:txBody>
          <a:bodyPr>
            <a:normAutofit fontScale="92500" lnSpcReduction="20000"/>
          </a:bodyPr>
          <a:lstStyle/>
          <a:p>
            <a:pPr fontAlgn="auto">
              <a:spcAft>
                <a:spcPts val="0"/>
              </a:spcAft>
              <a:buFont typeface="Wingdings 3"/>
              <a:buNone/>
              <a:defRPr/>
            </a:pPr>
            <a:endParaRPr lang="en-US" dirty="0" smtClean="0"/>
          </a:p>
          <a:p>
            <a:pPr fontAlgn="auto">
              <a:spcAft>
                <a:spcPts val="0"/>
              </a:spcAft>
              <a:buFont typeface="Wingdings 3"/>
              <a:buNone/>
              <a:defRPr/>
            </a:pPr>
            <a:r>
              <a:rPr lang="en-US" dirty="0" smtClean="0"/>
              <a:t>It is a TISSUE!!!</a:t>
            </a:r>
          </a:p>
          <a:p>
            <a:pPr fontAlgn="auto">
              <a:spcAft>
                <a:spcPts val="0"/>
              </a:spcAft>
              <a:buFont typeface="Wingdings 3"/>
              <a:buNone/>
              <a:defRPr/>
            </a:pPr>
            <a:r>
              <a:rPr lang="en-US" dirty="0" smtClean="0"/>
              <a:t>Blood is made up of different type of cells!  Red blood cells carry oxygen, White blood cells protect the body from disease, and the blood also contains platelets!  Platelets are cell fragments that help your blood clot.</a:t>
            </a:r>
          </a:p>
          <a:p>
            <a:pPr fontAlgn="auto">
              <a:spcAft>
                <a:spcPts val="0"/>
              </a:spcAft>
              <a:buFont typeface="Wingdings 3"/>
              <a:buNone/>
              <a:defRPr/>
            </a:pPr>
            <a:endParaRPr lang="en-US" dirty="0"/>
          </a:p>
        </p:txBody>
      </p:sp>
      <p:sp>
        <p:nvSpPr>
          <p:cNvPr id="5" name="Content Placeholder 4"/>
          <p:cNvSpPr>
            <a:spLocks noGrp="1"/>
          </p:cNvSpPr>
          <p:nvPr>
            <p:ph sz="quarter" idx="2"/>
          </p:nvPr>
        </p:nvSpPr>
        <p:spPr>
          <a:xfrm>
            <a:off x="228600" y="1219200"/>
            <a:ext cx="3733800" cy="2087563"/>
          </a:xfrm>
          <a:ln>
            <a:prstDash val="solid"/>
          </a:ln>
        </p:spPr>
        <p:txBody>
          <a:bodyPr/>
          <a:lstStyle/>
          <a:p>
            <a:pPr>
              <a:buFont typeface="Wingdings 3" pitchFamily="18" charset="2"/>
              <a:buNone/>
            </a:pPr>
            <a:r>
              <a:rPr lang="en-US" smtClean="0"/>
              <a:t>What is blood?</a:t>
            </a:r>
          </a:p>
          <a:p>
            <a:pPr>
              <a:buFont typeface="Wingdings 3" pitchFamily="18" charset="2"/>
              <a:buNone/>
            </a:pPr>
            <a:r>
              <a:rPr lang="en-US" smtClean="0"/>
              <a:t>What level do you think it falls under??</a:t>
            </a:r>
          </a:p>
        </p:txBody>
      </p:sp>
      <p:pic>
        <p:nvPicPr>
          <p:cNvPr id="41988" name="Content Placeholder 7" descr="blood cells.gif"/>
          <p:cNvPicPr>
            <a:picLocks noGrp="1" noChangeAspect="1"/>
          </p:cNvPicPr>
          <p:nvPr>
            <p:ph sz="quarter" idx="4"/>
          </p:nvPr>
        </p:nvPicPr>
        <p:blipFill>
          <a:blip r:embed="rId3"/>
          <a:srcRect/>
          <a:stretch>
            <a:fillRect/>
          </a:stretch>
        </p:blipFill>
        <p:spPr>
          <a:xfrm>
            <a:off x="6661150" y="3411538"/>
            <a:ext cx="9525" cy="9525"/>
          </a:xfrm>
          <a:ln>
            <a:prstDash val="solid"/>
          </a:ln>
        </p:spPr>
      </p:pic>
      <p:pic>
        <p:nvPicPr>
          <p:cNvPr id="41989" name="Picture 8" descr="blood cells.gif"/>
          <p:cNvPicPr>
            <a:picLocks noChangeAspect="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15" name="Picture 14" descr="blood cells 2.jpg"/>
          <p:cNvPicPr>
            <a:picLocks noChangeAspect="1"/>
          </p:cNvPicPr>
          <p:nvPr/>
        </p:nvPicPr>
        <p:blipFill>
          <a:blip r:embed="rId4"/>
          <a:srcRect/>
          <a:stretch>
            <a:fillRect/>
          </a:stretch>
        </p:blipFill>
        <p:spPr bwMode="auto">
          <a:xfrm>
            <a:off x="4881563" y="1981200"/>
            <a:ext cx="3779837" cy="4038600"/>
          </a:xfrm>
          <a:prstGeom prst="rect">
            <a:avLst/>
          </a:prstGeom>
          <a:noFill/>
          <a:ln w="9525">
            <a:noFill/>
            <a:miter lim="800000"/>
            <a:headEnd/>
            <a:tailEnd/>
          </a:ln>
        </p:spPr>
      </p:pic>
    </p:spTree>
  </p:cSld>
  <p:clrMapOvr>
    <a:masterClrMapping/>
  </p:clrMapOvr>
  <p:transition>
    <p:sndAc>
      <p:stSnd>
        <p:snd r:embed="rId2" name="drumroll.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20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Effect transition="in" filter="checkerboard(across)">
                                      <p:cBhvr>
                                        <p:cTn id="22" dur="500"/>
                                        <p:tgtEl>
                                          <p:spTgt spid="11">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Effect transition="in" filter="checkerboard(across)">
                                      <p:cBhvr>
                                        <p:cTn id="2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mtClean="0"/>
              <a:t>Cells</a:t>
            </a:r>
          </a:p>
          <a:p>
            <a:r>
              <a:rPr lang="en-US" smtClean="0"/>
              <a:t>Tissues</a:t>
            </a:r>
          </a:p>
          <a:p>
            <a:r>
              <a:rPr lang="en-US" smtClean="0"/>
              <a:t>Organs</a:t>
            </a:r>
          </a:p>
          <a:p>
            <a:r>
              <a:rPr lang="en-US" smtClean="0"/>
              <a:t>Organ system</a:t>
            </a:r>
          </a:p>
          <a:p>
            <a:r>
              <a:rPr lang="en-US" smtClean="0"/>
              <a:t>Organism</a:t>
            </a:r>
          </a:p>
          <a:p>
            <a:endParaRPr lang="en-US" smtClean="0"/>
          </a:p>
          <a:p>
            <a:r>
              <a:rPr lang="en-US" smtClean="0"/>
              <a:t>What is smaller than a cell?  </a:t>
            </a:r>
          </a:p>
          <a:p>
            <a:pPr lvl="1"/>
            <a:r>
              <a:rPr lang="en-US" smtClean="0"/>
              <a:t>Organelles- tiny organs inside cells!</a:t>
            </a:r>
          </a:p>
          <a:p>
            <a:pPr>
              <a:buFont typeface="Wingdings 3" pitchFamily="18" charset="2"/>
              <a:buNone/>
            </a:pPr>
            <a:endParaRPr lang="en-US" smtClean="0"/>
          </a:p>
        </p:txBody>
      </p:sp>
      <p:sp>
        <p:nvSpPr>
          <p:cNvPr id="2" name="Title 1"/>
          <p:cNvSpPr>
            <a:spLocks noGrp="1"/>
          </p:cNvSpPr>
          <p:nvPr>
            <p:ph type="title"/>
          </p:nvPr>
        </p:nvSpPr>
        <p:spPr/>
        <p:txBody>
          <a:bodyPr>
            <a:normAutofit fontScale="90000"/>
          </a:bodyPr>
          <a:lstStyle/>
          <a:p>
            <a:pPr algn="ctr" fontAlgn="auto">
              <a:spcAft>
                <a:spcPts val="0"/>
              </a:spcAft>
              <a:defRPr/>
            </a:pPr>
            <a:r>
              <a:rPr lang="en-US" dirty="0" smtClean="0"/>
              <a:t>So from </a:t>
            </a:r>
            <a:r>
              <a:rPr lang="en-US" u="sng" dirty="0" smtClean="0"/>
              <a:t>cell</a:t>
            </a:r>
            <a:r>
              <a:rPr lang="en-US" dirty="0" smtClean="0"/>
              <a:t> to </a:t>
            </a:r>
            <a:r>
              <a:rPr lang="en-US" u="sng" dirty="0" smtClean="0"/>
              <a:t>organism</a:t>
            </a:r>
            <a:r>
              <a:rPr lang="en-US" dirty="0" smtClean="0"/>
              <a:t> it goes like this…	</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to="" calcmode="lin" valueType="num">
                                      <p:cBhvr>
                                        <p:cTn id="27" dur="1" fill="hold"/>
                                        <p:tgtEl>
                                          <p:spTgt spid="3">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to="" calcmode="lin" valueType="num">
                                      <p:cBhvr>
                                        <p:cTn id="32" dur="1" fill="hold"/>
                                        <p:tgtEl>
                                          <p:spTgt spid="3">
                                            <p:txEl>
                                              <p:pRg st="6" end="6"/>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to="" calcmode="lin" valueType="num">
                                      <p:cBhvr>
                                        <p:cTn id="37" dur="1" fill="hold"/>
                                        <p:tgtEl>
                                          <p:spTgt spid="3">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365760" indent="-256032" fontAlgn="auto">
              <a:spcAft>
                <a:spcPts val="0"/>
              </a:spcAft>
              <a:buFont typeface="Wingdings 3"/>
              <a:buChar char=""/>
              <a:defRPr/>
            </a:pPr>
            <a:r>
              <a:rPr lang="en-US" b="1" u="sng" dirty="0" smtClean="0"/>
              <a:t>Organism</a:t>
            </a:r>
          </a:p>
          <a:p>
            <a:pPr marL="621792" lvl="1" fontAlgn="auto">
              <a:spcBef>
                <a:spcPts val="324"/>
              </a:spcBef>
              <a:spcAft>
                <a:spcPts val="0"/>
              </a:spcAft>
              <a:buFont typeface="Verdana"/>
              <a:buChar char="◦"/>
              <a:defRPr/>
            </a:pPr>
            <a:r>
              <a:rPr lang="en-US" dirty="0" smtClean="0"/>
              <a:t>Every living thing is an organism, which can be made of one or more cells.</a:t>
            </a:r>
          </a:p>
          <a:p>
            <a:pPr marL="365760" indent="-256032" fontAlgn="auto">
              <a:spcAft>
                <a:spcPts val="0"/>
              </a:spcAft>
              <a:buFont typeface="Wingdings 3"/>
              <a:buChar char=""/>
              <a:defRPr/>
            </a:pPr>
            <a:r>
              <a:rPr lang="en-US" b="1" u="sng" dirty="0" smtClean="0"/>
              <a:t>Population</a:t>
            </a:r>
          </a:p>
          <a:p>
            <a:pPr marL="621792" lvl="1" fontAlgn="auto">
              <a:spcBef>
                <a:spcPts val="324"/>
              </a:spcBef>
              <a:spcAft>
                <a:spcPts val="0"/>
              </a:spcAft>
              <a:buFont typeface="Verdana"/>
              <a:buChar char="◦"/>
              <a:defRPr/>
            </a:pPr>
            <a:r>
              <a:rPr lang="en-US" dirty="0" smtClean="0"/>
              <a:t>A group of organisms of the </a:t>
            </a:r>
            <a:r>
              <a:rPr lang="en-US" b="1" dirty="0" smtClean="0"/>
              <a:t>same species </a:t>
            </a:r>
            <a:r>
              <a:rPr lang="en-US" dirty="0" smtClean="0"/>
              <a:t>that live in a specific area.  (They can breed with each other.)</a:t>
            </a:r>
          </a:p>
          <a:p>
            <a:pPr marL="859536" lvl="2" fontAlgn="auto">
              <a:spcAft>
                <a:spcPts val="0"/>
              </a:spcAft>
              <a:buFont typeface="Wingdings 2"/>
              <a:buChar char=""/>
              <a:defRPr/>
            </a:pPr>
            <a:r>
              <a:rPr lang="en-US" dirty="0" smtClean="0"/>
              <a:t>Examples:  bobcats on a mountainside, goldfish in a pond</a:t>
            </a:r>
          </a:p>
          <a:p>
            <a:pPr marL="365760" indent="-256032" fontAlgn="auto">
              <a:spcAft>
                <a:spcPts val="0"/>
              </a:spcAft>
              <a:buFont typeface="Wingdings 3"/>
              <a:buChar char=""/>
              <a:defRPr/>
            </a:pPr>
            <a:r>
              <a:rPr lang="en-US" b="1" u="sng" dirty="0" smtClean="0"/>
              <a:t>Community</a:t>
            </a:r>
          </a:p>
          <a:p>
            <a:pPr marL="859536" lvl="2" fontAlgn="auto">
              <a:spcAft>
                <a:spcPts val="0"/>
              </a:spcAft>
              <a:buFont typeface="Wingdings 2"/>
              <a:buChar char=""/>
              <a:defRPr/>
            </a:pPr>
            <a:r>
              <a:rPr lang="en-US" dirty="0" smtClean="0"/>
              <a:t>A variety of species that live in the same habitat and interact with each other.  (ONLY BIOTIC or “living” things are considered a part of a community!)</a:t>
            </a:r>
          </a:p>
          <a:p>
            <a:pPr marL="859536" lvl="2" fontAlgn="auto">
              <a:spcAft>
                <a:spcPts val="0"/>
              </a:spcAft>
              <a:buFont typeface="Wingdings 2"/>
              <a:buChar char=""/>
              <a:defRPr/>
            </a:pPr>
            <a:r>
              <a:rPr lang="en-US" dirty="0" smtClean="0"/>
              <a:t>Examples:  the different living things in a garden-insects and plants (butterflies, beetles, ants, flowers)</a:t>
            </a:r>
          </a:p>
          <a:p>
            <a:pPr marL="365760" indent="-256032" fontAlgn="auto">
              <a:spcAft>
                <a:spcPts val="0"/>
              </a:spcAft>
              <a:buFont typeface="Wingdings 3"/>
              <a:buChar char=""/>
              <a:defRPr/>
            </a:pPr>
            <a:r>
              <a:rPr lang="en-US" b="1" u="sng" dirty="0" smtClean="0"/>
              <a:t>Ecosystem</a:t>
            </a:r>
          </a:p>
          <a:p>
            <a:pPr marL="621792" lvl="1" fontAlgn="auto">
              <a:spcBef>
                <a:spcPts val="324"/>
              </a:spcBef>
              <a:spcAft>
                <a:spcPts val="0"/>
              </a:spcAft>
              <a:buFont typeface="Verdana"/>
              <a:buChar char="◦"/>
              <a:defRPr/>
            </a:pPr>
            <a:r>
              <a:rPr lang="en-US" dirty="0" smtClean="0"/>
              <a:t>includes all of the biotic factors (LIVING plants and animals) AND the abiotic factors which are nonliving aspects of the environment such as the soil, rocks, water, etc.   What is a good example of this?</a:t>
            </a:r>
          </a:p>
          <a:p>
            <a:pPr marL="859536" lvl="2" fontAlgn="auto">
              <a:spcAft>
                <a:spcPts val="0"/>
              </a:spcAft>
              <a:buFont typeface="Wingdings 2"/>
              <a:buChar char=""/>
              <a:defRPr/>
            </a:pPr>
            <a:r>
              <a:rPr lang="en-US" dirty="0" smtClean="0"/>
              <a:t>Examples: Swamp, ocean, forest, subdivision, EVEN our school if we include the land, building, plants, and people!....and….oh, yeah, REPTILES-MONTY!)</a:t>
            </a:r>
          </a:p>
          <a:p>
            <a:pPr marL="859536" lvl="2" fontAlgn="auto">
              <a:spcAft>
                <a:spcPts val="0"/>
              </a:spcAft>
              <a:buFont typeface="Wingdings 2"/>
              <a:buChar char=""/>
              <a:defRPr/>
            </a:pPr>
            <a:endParaRPr lang="en-US" dirty="0" smtClean="0"/>
          </a:p>
        </p:txBody>
      </p:sp>
      <p:sp>
        <p:nvSpPr>
          <p:cNvPr id="2" name="Title 1"/>
          <p:cNvSpPr>
            <a:spLocks noGrp="1"/>
          </p:cNvSpPr>
          <p:nvPr>
            <p:ph type="title"/>
          </p:nvPr>
        </p:nvSpPr>
        <p:spPr/>
        <p:txBody>
          <a:bodyPr>
            <a:normAutofit fontScale="90000"/>
          </a:bodyPr>
          <a:lstStyle/>
          <a:p>
            <a:pPr fontAlgn="auto">
              <a:spcAft>
                <a:spcPts val="0"/>
              </a:spcAft>
              <a:defRPr/>
            </a:pPr>
            <a:r>
              <a:rPr lang="en-US" dirty="0" err="1" smtClean="0"/>
              <a:t>Macrobiology</a:t>
            </a:r>
            <a:r>
              <a:rPr lang="en-US" dirty="0" smtClean="0"/>
              <a:t>…lets go larger!	</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to="" calcmode="lin" valueType="num">
                                      <p:cBhvr>
                                        <p:cTn id="12" dur="1" fill="hold"/>
                                        <p:tgtEl>
                                          <p:spTgt spid="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to="" calcmode="lin" valueType="num">
                                      <p:cBhvr>
                                        <p:cTn id="17" dur="1" fill="hold"/>
                                        <p:tgtEl>
                                          <p:spTgt spid="3">
                                            <p:txEl>
                                              <p:pRg st="2" end="2"/>
                                            </p:txEl>
                                          </p:spTgt>
                                        </p:tgtEl>
                                        <p:attrNameLst>
                                          <p:attrName/>
                                        </p:attrNameLst>
                                      </p:cBhvr>
                                    </p:anim>
                                  </p:childTnLst>
                                </p:cTn>
                              </p:par>
                              <p:par>
                                <p:cTn id="18" presetID="24" presetClass="entr" presetSubtype="0" fill="hold" grpId="0"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to="" calcmode="lin" valueType="num">
                                      <p:cBhvr>
                                        <p:cTn id="20" dur="1" fill="hold"/>
                                        <p:tgtEl>
                                          <p:spTgt spid="3">
                                            <p:txEl>
                                              <p:pRg st="3" end="3"/>
                                            </p:txEl>
                                          </p:spTgt>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to="" calcmode="lin" valueType="num">
                                      <p:cBhvr>
                                        <p:cTn id="25" dur="1" fill="hold"/>
                                        <p:tgtEl>
                                          <p:spTgt spid="3">
                                            <p:txEl>
                                              <p:pRg st="4" end="4"/>
                                            </p:txEl>
                                          </p:spTgt>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to="" calcmode="lin" valueType="num">
                                      <p:cBhvr>
                                        <p:cTn id="30" dur="1" fill="hold"/>
                                        <p:tgtEl>
                                          <p:spTgt spid="3">
                                            <p:txEl>
                                              <p:pRg st="5" end="5"/>
                                            </p:txEl>
                                          </p:spTgt>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to="" calcmode="lin" valueType="num">
                                      <p:cBhvr>
                                        <p:cTn id="35" dur="1" fill="hold"/>
                                        <p:tgtEl>
                                          <p:spTgt spid="3">
                                            <p:txEl>
                                              <p:pRg st="6" end="6"/>
                                            </p:txEl>
                                          </p:spTgt>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3">
                                            <p:txEl>
                                              <p:pRg st="7" end="7"/>
                                            </p:txEl>
                                          </p:spTgt>
                                        </p:tgtEl>
                                        <p:attrNameLst>
                                          <p:attrName>style.visibility</p:attrName>
                                        </p:attrNameLst>
                                      </p:cBhvr>
                                      <p:to>
                                        <p:strVal val="visible"/>
                                      </p:to>
                                    </p:set>
                                    <p:anim to="" calcmode="lin" valueType="num">
                                      <p:cBhvr>
                                        <p:cTn id="40" dur="1" fill="hold"/>
                                        <p:tgtEl>
                                          <p:spTgt spid="3">
                                            <p:txEl>
                                              <p:pRg st="7" end="7"/>
                                            </p:txEl>
                                          </p:spTgt>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to="" calcmode="lin" valueType="num">
                                      <p:cBhvr>
                                        <p:cTn id="45" dur="1" fill="hold"/>
                                        <p:tgtEl>
                                          <p:spTgt spid="3">
                                            <p:txEl>
                                              <p:pRg st="8" end="8"/>
                                            </p:txEl>
                                          </p:spTgt>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3">
                                            <p:txEl>
                                              <p:pRg st="9" end="9"/>
                                            </p:txEl>
                                          </p:spTgt>
                                        </p:tgtEl>
                                        <p:attrNameLst>
                                          <p:attrName>style.visibility</p:attrName>
                                        </p:attrNameLst>
                                      </p:cBhvr>
                                      <p:to>
                                        <p:strVal val="visible"/>
                                      </p:to>
                                    </p:set>
                                    <p:anim to="" calcmode="lin" valueType="num">
                                      <p:cBhvr>
                                        <p:cTn id="50" dur="1" fill="hold"/>
                                        <p:tgtEl>
                                          <p:spTgt spid="3">
                                            <p:txEl>
                                              <p:pRg st="9" end="9"/>
                                            </p:txEl>
                                          </p:spTgt>
                                        </p:tgtEl>
                                        <p:attrNameLst>
                                          <p:attrName/>
                                        </p:attrNameLst>
                                      </p:cBhvr>
                                    </p:anim>
                                  </p:childTnLst>
                                </p:cTn>
                              </p:par>
                              <p:par>
                                <p:cTn id="51" presetID="24" presetClass="entr" presetSubtype="0" fill="hold" grpId="0" nodeType="withEffect">
                                  <p:stCondLst>
                                    <p:cond delay="0"/>
                                  </p:stCondLst>
                                  <p:childTnLst>
                                    <p:set>
                                      <p:cBhvr>
                                        <p:cTn id="52" dur="1" fill="hold">
                                          <p:stCondLst>
                                            <p:cond delay="0"/>
                                          </p:stCondLst>
                                        </p:cTn>
                                        <p:tgtEl>
                                          <p:spTgt spid="3">
                                            <p:txEl>
                                              <p:pRg st="10" end="10"/>
                                            </p:txEl>
                                          </p:spTgt>
                                        </p:tgtEl>
                                        <p:attrNameLst>
                                          <p:attrName>style.visibility</p:attrName>
                                        </p:attrNameLst>
                                      </p:cBhvr>
                                      <p:to>
                                        <p:strVal val="visible"/>
                                      </p:to>
                                    </p:set>
                                    <p:anim to="" calcmode="lin" valueType="num">
                                      <p:cBhvr>
                                        <p:cTn id="53" dur="1" fill="hold"/>
                                        <p:tgtEl>
                                          <p:spTgt spid="3">
                                            <p:txEl>
                                              <p:pRg st="10" end="1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smtClean="0"/>
              <a:t>Biome</a:t>
            </a:r>
            <a:r>
              <a:rPr lang="en-US" smtClean="0"/>
              <a:t>- a large region characterized by a specific type of climate that supports certain types of plant and animal communities.</a:t>
            </a:r>
          </a:p>
          <a:p>
            <a:endParaRPr lang="en-US" smtClean="0"/>
          </a:p>
          <a:p>
            <a:r>
              <a:rPr lang="en-US" smtClean="0"/>
              <a:t>What would you consider the </a:t>
            </a:r>
            <a:r>
              <a:rPr lang="en-US" b="1" smtClean="0"/>
              <a:t>biosphere</a:t>
            </a:r>
            <a:r>
              <a:rPr lang="en-US" smtClean="0"/>
              <a:t> to be?</a:t>
            </a:r>
          </a:p>
          <a:p>
            <a:pPr lvl="1"/>
            <a:r>
              <a:rPr lang="en-US" smtClean="0"/>
              <a:t>The region of the earth that supports </a:t>
            </a:r>
            <a:r>
              <a:rPr lang="en-US" b="1" smtClean="0"/>
              <a:t>life</a:t>
            </a:r>
            <a:r>
              <a:rPr lang="en-US" smtClean="0"/>
              <a:t>.  </a:t>
            </a:r>
          </a:p>
          <a:p>
            <a:pPr lvl="1"/>
            <a:r>
              <a:rPr lang="en-US" smtClean="0"/>
              <a:t>The area from the ocean floor to the upper atmosphere!</a:t>
            </a:r>
          </a:p>
        </p:txBody>
      </p:sp>
      <p:sp>
        <p:nvSpPr>
          <p:cNvPr id="3" name="Title 2"/>
          <p:cNvSpPr>
            <a:spLocks noGrp="1"/>
          </p:cNvSpPr>
          <p:nvPr>
            <p:ph type="title"/>
          </p:nvPr>
        </p:nvSpPr>
        <p:spPr/>
        <p:txBody>
          <a:bodyPr>
            <a:normAutofit fontScale="90000"/>
          </a:bodyPr>
          <a:lstStyle/>
          <a:p>
            <a:pPr fontAlgn="auto">
              <a:spcAft>
                <a:spcPts val="0"/>
              </a:spcAft>
              <a:defRPr/>
            </a:pPr>
            <a:r>
              <a:rPr lang="en-US" dirty="0" smtClean="0"/>
              <a:t>What is larger than an Ecosystem?</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 to="" calcmode="lin" valueType="num">
                                      <p:cBhvr>
                                        <p:cTn id="12" dur="1" fill="hold"/>
                                        <p:tgtEl>
                                          <p:spTgt spid="2">
                                            <p:txEl>
                                              <p:pRg st="2" end="2"/>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 to="" calcmode="lin" valueType="num">
                                      <p:cBhvr>
                                        <p:cTn id="17" dur="1" fill="hold"/>
                                        <p:tgtEl>
                                          <p:spTgt spid="2">
                                            <p:txEl>
                                              <p:pRg st="3" end="3"/>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 to="" calcmode="lin" valueType="num">
                                      <p:cBhvr>
                                        <p:cTn id="22" dur="1" fill="hold"/>
                                        <p:tgtEl>
                                          <p:spTgt spid="2">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209800"/>
            <a:ext cx="8686800" cy="2355112"/>
          </a:xfrm>
        </p:spPr>
        <p:txBody>
          <a:bodyPr>
            <a:normAutofit fontScale="90000"/>
          </a:bodyPr>
          <a:lstStyle/>
          <a:p>
            <a:pPr algn="l" fontAlgn="auto">
              <a:spcAft>
                <a:spcPts val="0"/>
              </a:spcAft>
              <a:defRPr/>
            </a:pPr>
            <a:r>
              <a:rPr lang="en-US" sz="3600" dirty="0" smtClean="0"/>
              <a:t>Our first 9 weeks together, we will cover the </a:t>
            </a:r>
            <a:r>
              <a:rPr lang="en-US" sz="3600" u="sng" dirty="0" smtClean="0"/>
              <a:t>Micro</a:t>
            </a:r>
            <a:r>
              <a:rPr lang="en-US" sz="3600" dirty="0" smtClean="0"/>
              <a:t>biology (</a:t>
            </a:r>
            <a:r>
              <a:rPr lang="en-US" sz="3600" dirty="0" err="1" smtClean="0"/>
              <a:t>cos</a:t>
            </a:r>
            <a:r>
              <a:rPr lang="en-US" sz="3600" dirty="0" smtClean="0"/>
              <a:t> 1-8) and the second 9 weeks we will discuss the </a:t>
            </a:r>
            <a:r>
              <a:rPr lang="en-US" sz="3600" dirty="0" err="1" smtClean="0"/>
              <a:t>Macrobiology</a:t>
            </a:r>
            <a:r>
              <a:rPr lang="en-US" sz="3600" dirty="0" smtClean="0"/>
              <a:t>  portion (COS 9-16) of the class.</a:t>
            </a:r>
            <a:br>
              <a:rPr lang="en-US" sz="3600" dirty="0" smtClean="0"/>
            </a:br>
            <a:r>
              <a:rPr lang="en-US" sz="3600" dirty="0" smtClean="0"/>
              <a:t> </a:t>
            </a:r>
            <a:r>
              <a:rPr lang="en-US" dirty="0" smtClean="0"/>
              <a:t/>
            </a:r>
            <a:br>
              <a:rPr lang="en-US" dirty="0" smtClean="0"/>
            </a:br>
            <a:r>
              <a:rPr lang="en-US" dirty="0" smtClean="0"/>
              <a:t>	</a:t>
            </a:r>
            <a:r>
              <a:rPr lang="en-US" sz="4000" dirty="0" smtClean="0"/>
              <a:t>We’ll take a journey to learn…</a:t>
            </a:r>
            <a:endParaRPr lang="en-US" sz="4000" dirty="0"/>
          </a:p>
        </p:txBody>
      </p:sp>
      <p:sp>
        <p:nvSpPr>
          <p:cNvPr id="2" name="Content Placeholder 1"/>
          <p:cNvSpPr>
            <a:spLocks noGrp="1"/>
          </p:cNvSpPr>
          <p:nvPr>
            <p:ph type="body" idx="1"/>
          </p:nvPr>
        </p:nvSpPr>
        <p:spPr>
          <a:xfrm>
            <a:off x="3886200" y="4876800"/>
            <a:ext cx="4608513" cy="1454150"/>
          </a:xfrm>
        </p:spPr>
        <p:txBody>
          <a:bodyPr>
            <a:normAutofit fontScale="92500"/>
          </a:bodyPr>
          <a:lstStyle/>
          <a:p>
            <a:pPr fontAlgn="auto">
              <a:spcAft>
                <a:spcPts val="0"/>
              </a:spcAft>
              <a:buFont typeface="Wingdings 3"/>
              <a:buNone/>
              <a:defRPr/>
            </a:pPr>
            <a:r>
              <a:rPr lang="en-US" dirty="0" smtClean="0"/>
              <a:t>About the </a:t>
            </a:r>
            <a:r>
              <a:rPr lang="en-US" sz="3900" dirty="0" smtClean="0"/>
              <a:t>Macro</a:t>
            </a:r>
            <a:r>
              <a:rPr lang="en-US" dirty="0" smtClean="0"/>
              <a:t> world</a:t>
            </a:r>
          </a:p>
          <a:p>
            <a:pPr fontAlgn="auto">
              <a:spcAft>
                <a:spcPts val="0"/>
              </a:spcAft>
              <a:buFont typeface="Wingdings 3"/>
              <a:buNone/>
              <a:defRPr/>
            </a:pPr>
            <a:r>
              <a:rPr lang="en-US" dirty="0" smtClean="0"/>
              <a:t>of plants, animals, and how they interact with the environment</a:t>
            </a:r>
          </a:p>
          <a:p>
            <a:pPr fontAlgn="auto">
              <a:spcAft>
                <a:spcPts val="0"/>
              </a:spcAft>
              <a:buFont typeface="Wingdings 3"/>
              <a:buNone/>
              <a:defRPr/>
            </a:pPr>
            <a:endParaRPr lang="en-US" dirty="0" smtClean="0"/>
          </a:p>
          <a:p>
            <a:pPr fontAlgn="auto">
              <a:spcAft>
                <a:spcPts val="0"/>
              </a:spcAft>
              <a:buFont typeface="Wingdings 3"/>
              <a:buNone/>
              <a:defRPr/>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20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1219200" y="2057400"/>
            <a:ext cx="7924800" cy="4525963"/>
          </a:xfrm>
        </p:spPr>
        <p:txBody>
          <a:bodyPr>
            <a:normAutofit fontScale="92500" lnSpcReduction="20000"/>
          </a:bodyPr>
          <a:lstStyle/>
          <a:p>
            <a:pPr marL="365760" indent="-256032" fontAlgn="auto">
              <a:spcAft>
                <a:spcPts val="0"/>
              </a:spcAft>
              <a:buFont typeface="Wingdings 3"/>
              <a:buNone/>
              <a:defRPr/>
            </a:pPr>
            <a:r>
              <a:rPr lang="en-US" b="1" i="1" dirty="0" smtClean="0"/>
              <a:t>Micro-means “small”</a:t>
            </a:r>
            <a:endParaRPr lang="en-US" b="1" u="sng" dirty="0" smtClean="0"/>
          </a:p>
          <a:p>
            <a:pPr marL="365760" indent="-256032" fontAlgn="auto">
              <a:spcAft>
                <a:spcPts val="0"/>
              </a:spcAft>
              <a:buFont typeface="Wingdings 3"/>
              <a:buChar char=""/>
              <a:defRPr/>
            </a:pPr>
            <a:r>
              <a:rPr lang="en-US" dirty="0" smtClean="0"/>
              <a:t> Study different cell structures and their functions</a:t>
            </a:r>
          </a:p>
          <a:p>
            <a:pPr marL="365760" indent="-256032" fontAlgn="auto">
              <a:spcAft>
                <a:spcPts val="0"/>
              </a:spcAft>
              <a:buFont typeface="Wingdings 3"/>
              <a:buChar char=""/>
              <a:defRPr/>
            </a:pPr>
            <a:r>
              <a:rPr lang="en-US" dirty="0" smtClean="0"/>
              <a:t>How cells communicate and react with the environment</a:t>
            </a:r>
          </a:p>
          <a:p>
            <a:pPr marL="365760" indent="-256032" fontAlgn="auto">
              <a:spcAft>
                <a:spcPts val="0"/>
              </a:spcAft>
              <a:buFont typeface="Wingdings 3"/>
              <a:buChar char=""/>
              <a:defRPr/>
            </a:pPr>
            <a:r>
              <a:rPr lang="en-US" dirty="0" smtClean="0"/>
              <a:t>How cells use energy through photosynthesis and cellular respiration</a:t>
            </a:r>
          </a:p>
          <a:p>
            <a:pPr marL="365760" indent="-256032" fontAlgn="auto">
              <a:spcAft>
                <a:spcPts val="0"/>
              </a:spcAft>
              <a:buFont typeface="Wingdings 3"/>
              <a:buChar char=""/>
              <a:defRPr/>
            </a:pPr>
            <a:r>
              <a:rPr lang="en-US" dirty="0" smtClean="0"/>
              <a:t>How cells reproduce and divide through mitosis and meiosis</a:t>
            </a:r>
          </a:p>
          <a:p>
            <a:pPr marL="365760" indent="-256032" fontAlgn="auto">
              <a:spcAft>
                <a:spcPts val="0"/>
              </a:spcAft>
              <a:buFont typeface="Wingdings 3"/>
              <a:buChar char=""/>
              <a:defRPr/>
            </a:pPr>
            <a:r>
              <a:rPr lang="en-US" dirty="0" smtClean="0"/>
              <a:t>You’ll learn about DNA, RNA, proteins, carbohydrates, and lipids.</a:t>
            </a:r>
          </a:p>
          <a:p>
            <a:pPr marL="365760" indent="-256032" fontAlgn="auto">
              <a:spcAft>
                <a:spcPts val="0"/>
              </a:spcAft>
              <a:buFont typeface="Wingdings 3"/>
              <a:buChar char=""/>
              <a:defRPr/>
            </a:pPr>
            <a:r>
              <a:rPr lang="en-US" dirty="0" smtClean="0"/>
              <a:t>How the cell transcribes and translates the DNA into traits in the body. (Genetics)</a:t>
            </a:r>
            <a:endParaRPr lang="en-US" dirty="0"/>
          </a:p>
        </p:txBody>
      </p:sp>
      <p:sp>
        <p:nvSpPr>
          <p:cNvPr id="3" name="Title 2"/>
          <p:cNvSpPr>
            <a:spLocks noGrp="1"/>
          </p:cNvSpPr>
          <p:nvPr>
            <p:ph type="title"/>
          </p:nvPr>
        </p:nvSpPr>
        <p:spPr>
          <a:xfrm>
            <a:off x="304800" y="914400"/>
            <a:ext cx="7924800" cy="762000"/>
          </a:xfrm>
        </p:spPr>
        <p:txBody>
          <a:bodyPr>
            <a:normAutofit fontScale="90000"/>
          </a:bodyPr>
          <a:lstStyle/>
          <a:p>
            <a:pPr fontAlgn="auto">
              <a:spcAft>
                <a:spcPts val="0"/>
              </a:spcAft>
              <a:defRPr/>
            </a:pPr>
            <a:r>
              <a:rPr lang="en-US" sz="3700" dirty="0" smtClean="0"/>
              <a:t>The first 9-weeks we will uncover the mysteries of the unseen world of Microbiology.</a:t>
            </a:r>
            <a:r>
              <a:rPr lang="en-US" dirty="0" smtClean="0"/>
              <a:t/>
            </a:r>
            <a:br>
              <a:rPr lang="en-US" dirty="0" smtClean="0"/>
            </a:b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to="" calcmode="lin" valueType="num">
                                      <p:cBhvr>
                                        <p:cTn id="17" dur="1" fill="hold"/>
                                        <p:tgtEl>
                                          <p:spTgt spid="2">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to="" calcmode="lin" valueType="num">
                                      <p:cBhvr>
                                        <p:cTn id="22" dur="1" fill="hold"/>
                                        <p:tgtEl>
                                          <p:spTgt spid="2">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 to="" calcmode="lin" valueType="num">
                                      <p:cBhvr>
                                        <p:cTn id="27" dur="1" fill="hold"/>
                                        <p:tgtEl>
                                          <p:spTgt spid="2">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 to="" calcmode="lin" valueType="num">
                                      <p:cBhvr>
                                        <p:cTn id="32" dur="1" fill="hold"/>
                                        <p:tgtEl>
                                          <p:spTgt spid="2">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 to="" calcmode="lin" valueType="num">
                                      <p:cBhvr>
                                        <p:cTn id="37" dur="1" fill="hold"/>
                                        <p:tgtEl>
                                          <p:spTgt spid="2">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ChangeArrowheads="1"/>
          </p:cNvSpPr>
          <p:nvPr/>
        </p:nvSpPr>
        <p:spPr bwMode="auto">
          <a:xfrm>
            <a:off x="685800" y="762000"/>
            <a:ext cx="7620000" cy="914400"/>
          </a:xfrm>
          <a:prstGeom prst="rect">
            <a:avLst/>
          </a:prstGeom>
          <a:noFill/>
          <a:ln w="12700">
            <a:noFill/>
            <a:miter lim="800000"/>
            <a:headEnd/>
            <a:tailEnd/>
          </a:ln>
        </p:spPr>
        <p:txBody>
          <a:bodyPr anchor="ctr"/>
          <a:lstStyle/>
          <a:p>
            <a:r>
              <a:rPr lang="en-US" sz="2800" b="1">
                <a:latin typeface="Lucida Sans Unicode" pitchFamily="34" charset="0"/>
              </a:rPr>
              <a:t>Phylogenetic Diagram of Living Organisms</a:t>
            </a:r>
          </a:p>
        </p:txBody>
      </p:sp>
      <p:pic>
        <p:nvPicPr>
          <p:cNvPr id="1132550" name="Picture 6" descr="22"/>
          <p:cNvPicPr>
            <a:picLocks noChangeAspect="1" noChangeArrowheads="1"/>
          </p:cNvPicPr>
          <p:nvPr/>
        </p:nvPicPr>
        <p:blipFill>
          <a:blip r:embed="rId3" cstate="print"/>
          <a:srcRect/>
          <a:stretch>
            <a:fillRect/>
          </a:stretch>
        </p:blipFill>
        <p:spPr bwMode="auto">
          <a:xfrm>
            <a:off x="1500188" y="1741488"/>
            <a:ext cx="6143625" cy="4202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Title 6"/>
          <p:cNvSpPr>
            <a:spLocks noGrp="1"/>
          </p:cNvSpPr>
          <p:nvPr>
            <p:ph type="title"/>
          </p:nvPr>
        </p:nvSpPr>
        <p:spPr/>
        <p:txBody>
          <a:bodyPr>
            <a:normAutofit fontScale="90000"/>
          </a:bodyPr>
          <a:lstStyle/>
          <a:p>
            <a:pPr fontAlgn="auto">
              <a:spcAft>
                <a:spcPts val="0"/>
              </a:spcAft>
              <a:defRPr/>
            </a:pPr>
            <a:r>
              <a:rPr lang="en-US" dirty="0" smtClean="0"/>
              <a:t>Animals are related to each other</a:t>
            </a:r>
            <a:endParaRPr lang="en-US"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5.jpg"/>
          <p:cNvPicPr>
            <a:picLocks noChangeAspect="1"/>
          </p:cNvPicPr>
          <p:nvPr/>
        </p:nvPicPr>
        <p:blipFill>
          <a:blip r:embed="rId2" cstate="print"/>
          <a:stretch>
            <a:fillRect/>
          </a:stretch>
        </p:blipFill>
        <p:spPr>
          <a:xfrm>
            <a:off x="0" y="0"/>
            <a:ext cx="2033588" cy="203358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0178" name="Content Placeholder 1"/>
          <p:cNvSpPr>
            <a:spLocks noGrp="1"/>
          </p:cNvSpPr>
          <p:nvPr>
            <p:ph sz="half" idx="1"/>
          </p:nvPr>
        </p:nvSpPr>
        <p:spPr>
          <a:xfrm>
            <a:off x="1219200" y="2057400"/>
            <a:ext cx="4038600" cy="4525963"/>
          </a:xfrm>
        </p:spPr>
        <p:txBody>
          <a:bodyPr/>
          <a:lstStyle/>
          <a:p>
            <a:r>
              <a:rPr lang="en-US" b="1" u="sng" smtClean="0"/>
              <a:t>Plants</a:t>
            </a:r>
            <a:r>
              <a:rPr lang="en-US" smtClean="0"/>
              <a:t>-</a:t>
            </a:r>
          </a:p>
          <a:p>
            <a:pPr lvl="1"/>
            <a:r>
              <a:rPr lang="en-US" smtClean="0"/>
              <a:t>We’ll study the different types of plants,</a:t>
            </a:r>
          </a:p>
          <a:p>
            <a:pPr lvl="1"/>
            <a:r>
              <a:rPr lang="en-US" smtClean="0"/>
              <a:t> how they work,</a:t>
            </a:r>
          </a:p>
          <a:p>
            <a:pPr lvl="1"/>
            <a:r>
              <a:rPr lang="en-US" smtClean="0"/>
              <a:t> and discuss ways they benefit or harm other organisms</a:t>
            </a:r>
          </a:p>
        </p:txBody>
      </p:sp>
      <p:pic>
        <p:nvPicPr>
          <p:cNvPr id="5" name="Content Placeholder 4" descr="p18.jpg"/>
          <p:cNvPicPr>
            <a:picLocks noGrp="1" noChangeAspect="1"/>
          </p:cNvPicPr>
          <p:nvPr>
            <p:ph sz="half" idx="2"/>
          </p:nvPr>
        </p:nvPicPr>
        <p:blipFill>
          <a:blip r:embed="rId3" cstate="print"/>
          <a:stretch>
            <a:fillRect/>
          </a:stretch>
        </p:blipFill>
        <p:spPr>
          <a:xfrm>
            <a:off x="7040928" y="381000"/>
            <a:ext cx="2103072" cy="2186145"/>
          </a:xfrm>
          <a:prstGeom prst="ellipse">
            <a:avLst/>
          </a:prstGeom>
          <a:effectLst>
            <a:softEdge rad="112500"/>
          </a:effectLst>
        </p:spPr>
      </p:pic>
      <p:sp>
        <p:nvSpPr>
          <p:cNvPr id="3" name="Title 2"/>
          <p:cNvSpPr>
            <a:spLocks noGrp="1"/>
          </p:cNvSpPr>
          <p:nvPr>
            <p:ph type="title"/>
          </p:nvPr>
        </p:nvSpPr>
        <p:spPr/>
        <p:txBody>
          <a:bodyPr/>
          <a:lstStyle/>
          <a:p>
            <a:pPr algn="ctr" fontAlgn="auto">
              <a:spcAft>
                <a:spcPts val="0"/>
              </a:spcAft>
              <a:defRPr/>
            </a:pPr>
            <a:r>
              <a:rPr lang="en-US" dirty="0" smtClean="0"/>
              <a:t>The world of plants!</a:t>
            </a:r>
            <a:endParaRPr lang="en-US" dirty="0"/>
          </a:p>
        </p:txBody>
      </p:sp>
      <p:pic>
        <p:nvPicPr>
          <p:cNvPr id="7" name="Picture 6" descr="p11.jpg"/>
          <p:cNvPicPr>
            <a:picLocks noChangeAspect="1"/>
          </p:cNvPicPr>
          <p:nvPr/>
        </p:nvPicPr>
        <p:blipFill>
          <a:blip r:embed="rId4" cstate="print"/>
          <a:stretch>
            <a:fillRect/>
          </a:stretch>
        </p:blipFill>
        <p:spPr>
          <a:xfrm>
            <a:off x="5638800" y="2133600"/>
            <a:ext cx="2547938" cy="358690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381001"/>
            <a:ext cx="7550834" cy="2057400"/>
          </a:xfrm>
        </p:spPr>
        <p:txBody>
          <a:bodyPr>
            <a:normAutofit fontScale="90000"/>
          </a:bodyPr>
          <a:lstStyle/>
          <a:p>
            <a:pPr fontAlgn="auto">
              <a:spcAft>
                <a:spcPts val="0"/>
              </a:spcAft>
              <a:defRPr/>
            </a:pPr>
            <a:r>
              <a:rPr lang="en-US" dirty="0" smtClean="0"/>
              <a:t>Introduction to Biology and Levels of Organization </a:t>
            </a:r>
            <a:endParaRPr lang="en-US" dirty="0"/>
          </a:p>
        </p:txBody>
      </p:sp>
      <p:sp>
        <p:nvSpPr>
          <p:cNvPr id="27650" name="Subtitle 2"/>
          <p:cNvSpPr>
            <a:spLocks noGrp="1"/>
          </p:cNvSpPr>
          <p:nvPr>
            <p:ph type="subTitle" idx="1"/>
          </p:nvPr>
        </p:nvSpPr>
        <p:spPr>
          <a:xfrm>
            <a:off x="1600200" y="3886200"/>
            <a:ext cx="6559550" cy="1752600"/>
          </a:xfrm>
        </p:spPr>
        <p:txBody>
          <a:bodyPr/>
          <a:lstStyle/>
          <a:p>
            <a:pPr marR="0"/>
            <a:r>
              <a:rPr lang="en-US" smtClean="0"/>
              <a:t>Mrs. Lambert’s </a:t>
            </a:r>
          </a:p>
          <a:p>
            <a:pPr marR="0"/>
            <a:r>
              <a:rPr lang="en-US" smtClean="0"/>
              <a:t>Macrobiology class</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lant1.jpg"/>
          <p:cNvPicPr>
            <a:picLocks noGrp="1" noChangeAspect="1"/>
          </p:cNvPicPr>
          <p:nvPr isPhoto="1"/>
        </p:nvPicPr>
        <p:blipFill>
          <a:blip r:embed="rId2"/>
          <a:stretch>
            <a:fillRect/>
          </a:stretch>
        </p:blipFill>
        <p:spPr>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7.jpg"/>
          <p:cNvPicPr>
            <a:picLocks noGrp="1" noChangeAspect="1"/>
          </p:cNvPicPr>
          <p:nvPr isPhoto="1"/>
        </p:nvPicPr>
        <p:blipFill>
          <a:blip r:embed="rId2" cstate="print">
            <a:lum/>
          </a:blip>
          <a:stretch>
            <a:fillRect/>
          </a:stretch>
        </p:blipFill>
        <p:spPr>
          <a:xfrm>
            <a:off x="528638" y="0"/>
            <a:ext cx="8086725" cy="6858000"/>
          </a:xfrm>
          <a:prstGeom prst="rect">
            <a:avLst/>
          </a:prstGeom>
          <a:ln>
            <a:noFill/>
          </a:ln>
          <a:effectLst>
            <a:softEdge rad="112500"/>
          </a:effectLst>
        </p:spPr>
      </p:pic>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2.jpg"/>
          <p:cNvPicPr>
            <a:picLocks noGrp="1" noChangeAspect="1"/>
          </p:cNvPicPr>
          <p:nvPr isPhoto="1"/>
        </p:nvPicPr>
        <p:blipFill>
          <a:blip r:embed="rId2"/>
          <a:stretch>
            <a:fillRect/>
          </a:stretch>
        </p:blipFill>
        <p:spPr>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6.jpg"/>
          <p:cNvPicPr>
            <a:picLocks noGrp="1" noChangeAspect="1"/>
          </p:cNvPicPr>
          <p:nvPr isPhoto="1"/>
        </p:nvPicPr>
        <p:blipFill>
          <a:blip r:embed="rId2" cstate="print">
            <a:lum/>
          </a:blip>
          <a:stretch>
            <a:fillRect/>
          </a:stretch>
        </p:blipFill>
        <p:spPr>
          <a:xfrm>
            <a:off x="2347913" y="228600"/>
            <a:ext cx="4662487" cy="66294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estroying angel mushroom.jpg"/>
          <p:cNvPicPr>
            <a:picLocks noGrp="1" noChangeAspect="1"/>
          </p:cNvPicPr>
          <p:nvPr isPhoto="1"/>
        </p:nvPicPr>
        <p:blipFill>
          <a:blip r:embed="rId2"/>
          <a:stretch>
            <a:fillRect/>
          </a:stretch>
        </p:blipFill>
        <p:spPr>
          <a:xfrm>
            <a:off x="762000" y="1828800"/>
            <a:ext cx="7848600" cy="5272088"/>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3" name="Title 2"/>
          <p:cNvSpPr>
            <a:spLocks noGrp="1"/>
          </p:cNvSpPr>
          <p:nvPr>
            <p:ph type="title"/>
          </p:nvPr>
        </p:nvSpPr>
        <p:spPr>
          <a:xfrm>
            <a:off x="457200" y="0"/>
            <a:ext cx="7772400" cy="1828800"/>
          </a:xfrm>
        </p:spPr>
        <p:txBody>
          <a:bodyPr>
            <a:normAutofit fontScale="90000"/>
          </a:bodyPr>
          <a:lstStyle/>
          <a:p>
            <a:pPr fontAlgn="auto">
              <a:spcAft>
                <a:spcPts val="0"/>
              </a:spcAft>
              <a:defRPr/>
            </a:pPr>
            <a:r>
              <a:rPr lang="en-US" dirty="0" smtClean="0"/>
              <a:t>What did the girl mushroom say to the boy mushroom?</a:t>
            </a:r>
            <a:endParaRPr lang="en-US" dirty="0"/>
          </a:p>
        </p:txBody>
      </p:sp>
      <p:sp>
        <p:nvSpPr>
          <p:cNvPr id="55299" name="Text Placeholder 3"/>
          <p:cNvSpPr>
            <a:spLocks noGrp="1"/>
          </p:cNvSpPr>
          <p:nvPr>
            <p:ph type="body" idx="1"/>
          </p:nvPr>
        </p:nvSpPr>
        <p:spPr>
          <a:xfrm>
            <a:off x="3922713" y="2932113"/>
            <a:ext cx="4572000" cy="1454150"/>
          </a:xfrm>
        </p:spPr>
        <p:txBody>
          <a:bodyPr/>
          <a:lstStyle/>
          <a:p>
            <a:endParaRPr lang="en-US" smtClean="0"/>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4.jpg"/>
          <p:cNvPicPr>
            <a:picLocks noGrp="1" noChangeAspect="1"/>
          </p:cNvPicPr>
          <p:nvPr isPhoto="1"/>
        </p:nvPicPr>
        <p:blipFill>
          <a:blip r:embed="rId2" cstate="print">
            <a:lum/>
          </a:blip>
          <a:stretch>
            <a:fillRect/>
          </a:stretch>
        </p:blipFill>
        <p:spPr>
          <a:xfrm>
            <a:off x="0" y="1565908"/>
            <a:ext cx="7315200" cy="496824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Title 2"/>
          <p:cNvSpPr>
            <a:spLocks noGrp="1"/>
          </p:cNvSpPr>
          <p:nvPr>
            <p:ph type="title"/>
          </p:nvPr>
        </p:nvSpPr>
        <p:spPr/>
        <p:txBody>
          <a:bodyPr/>
          <a:lstStyle/>
          <a:p>
            <a:pPr fontAlgn="auto">
              <a:spcAft>
                <a:spcPts val="0"/>
              </a:spcAft>
              <a:defRPr/>
            </a:pPr>
            <a:r>
              <a:rPr lang="en-US" dirty="0" smtClean="0"/>
              <a:t>You’re a Fungi!    (fun-guy)</a:t>
            </a:r>
            <a:endParaRPr lang="en-US" dirty="0"/>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fontAlgn="auto">
              <a:spcAft>
                <a:spcPts val="0"/>
              </a:spcAft>
              <a:defRPr/>
            </a:pPr>
            <a:r>
              <a:rPr lang="en-US" dirty="0" smtClean="0"/>
              <a:t>Animals</a:t>
            </a:r>
            <a:endParaRPr lang="en-US" dirty="0"/>
          </a:p>
        </p:txBody>
      </p:sp>
      <p:sp>
        <p:nvSpPr>
          <p:cNvPr id="2" name="Content Placeholder 1"/>
          <p:cNvSpPr>
            <a:spLocks noGrp="1"/>
          </p:cNvSpPr>
          <p:nvPr>
            <p:ph type="body" idx="1"/>
          </p:nvPr>
        </p:nvSpPr>
        <p:spPr>
          <a:xfrm>
            <a:off x="4343400" y="2932113"/>
            <a:ext cx="4151313" cy="3316287"/>
          </a:xfrm>
        </p:spPr>
        <p:txBody>
          <a:bodyPr>
            <a:normAutofit/>
          </a:bodyPr>
          <a:lstStyle/>
          <a:p>
            <a:pPr fontAlgn="auto">
              <a:spcAft>
                <a:spcPts val="0"/>
              </a:spcAft>
              <a:buFont typeface="Wingdings 3"/>
              <a:buNone/>
              <a:defRPr/>
            </a:pPr>
            <a:endParaRPr lang="en-US" sz="2000" dirty="0" smtClean="0"/>
          </a:p>
          <a:p>
            <a:pPr marL="621792" lvl="1" fontAlgn="auto">
              <a:spcBef>
                <a:spcPts val="324"/>
              </a:spcBef>
              <a:spcAft>
                <a:spcPts val="0"/>
              </a:spcAft>
              <a:buFont typeface="Verdana"/>
              <a:buNone/>
              <a:defRPr/>
            </a:pPr>
            <a:r>
              <a:rPr lang="en-US" sz="2000" dirty="0" smtClean="0"/>
              <a:t>We’ll learn about animals with a variety of skeletal structures, ways of making babies, and study their unique body types.</a:t>
            </a:r>
          </a:p>
          <a:p>
            <a:pPr marL="621792" lvl="1" fontAlgn="auto">
              <a:spcBef>
                <a:spcPts val="324"/>
              </a:spcBef>
              <a:spcAft>
                <a:spcPts val="0"/>
              </a:spcAft>
              <a:buFont typeface="Verdana"/>
              <a:buNone/>
              <a:defRPr/>
            </a:pPr>
            <a:endParaRPr lang="en-US" dirty="0"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p14.jpg"/>
          <p:cNvPicPr>
            <a:picLocks noGrp="1" noChangeAspect="1"/>
          </p:cNvPicPr>
          <p:nvPr>
            <p:ph sz="half" idx="2"/>
          </p:nvPr>
        </p:nvPicPr>
        <p:blipFill>
          <a:blip r:embed="rId2" cstate="print"/>
          <a:stretch>
            <a:fillRect/>
          </a:stretch>
        </p:blipFill>
        <p:spPr>
          <a:xfrm>
            <a:off x="0" y="0"/>
            <a:ext cx="2328863" cy="2409169"/>
          </a:xfrm>
          <a:effectLst>
            <a:softEdge rad="112500"/>
          </a:effectLst>
        </p:spPr>
      </p:pic>
      <p:sp>
        <p:nvSpPr>
          <p:cNvPr id="2" name="Content Placeholder 1"/>
          <p:cNvSpPr>
            <a:spLocks noGrp="1"/>
          </p:cNvSpPr>
          <p:nvPr>
            <p:ph sz="half" idx="1"/>
          </p:nvPr>
        </p:nvSpPr>
        <p:spPr>
          <a:xfrm>
            <a:off x="1676400" y="1219200"/>
            <a:ext cx="4343400" cy="4495800"/>
          </a:xfrm>
        </p:spPr>
        <p:txBody>
          <a:bodyPr>
            <a:normAutofit fontScale="92500" lnSpcReduction="10000"/>
          </a:bodyPr>
          <a:lstStyle/>
          <a:p>
            <a:pPr marL="365760" indent="-256032" fontAlgn="auto">
              <a:spcAft>
                <a:spcPts val="0"/>
              </a:spcAft>
              <a:buFont typeface="Wingdings 3"/>
              <a:buChar char=""/>
              <a:defRPr/>
            </a:pPr>
            <a:r>
              <a:rPr lang="en-US" dirty="0" smtClean="0"/>
              <a:t>We’ll also take a </a:t>
            </a:r>
            <a:r>
              <a:rPr lang="en-US" sz="3900" dirty="0" smtClean="0"/>
              <a:t>trip</a:t>
            </a:r>
            <a:r>
              <a:rPr lang="en-US" dirty="0" smtClean="0"/>
              <a:t> over the world and see what types of plants and animals live in the various </a:t>
            </a:r>
            <a:r>
              <a:rPr lang="en-US" sz="4300" dirty="0" smtClean="0"/>
              <a:t>BIOMES</a:t>
            </a:r>
            <a:r>
              <a:rPr lang="en-US" dirty="0" smtClean="0"/>
              <a:t> around the globe! </a:t>
            </a:r>
          </a:p>
          <a:p>
            <a:pPr marL="365760" indent="-256032" fontAlgn="auto">
              <a:spcAft>
                <a:spcPts val="0"/>
              </a:spcAft>
              <a:buFont typeface="Wingdings 3"/>
              <a:buNone/>
              <a:defRPr/>
            </a:pPr>
            <a:endParaRPr lang="en-US" dirty="0" smtClean="0"/>
          </a:p>
          <a:p>
            <a:pPr marL="365760" indent="-256032" fontAlgn="auto">
              <a:spcAft>
                <a:spcPts val="0"/>
              </a:spcAft>
              <a:buFont typeface="Wingdings 3"/>
              <a:buChar char=""/>
              <a:defRPr/>
            </a:pPr>
            <a:r>
              <a:rPr lang="en-US" dirty="0" smtClean="0"/>
              <a:t>(Have you watched the Discovery Channel’s</a:t>
            </a:r>
          </a:p>
          <a:p>
            <a:pPr marL="365760" indent="-256032" fontAlgn="auto">
              <a:spcAft>
                <a:spcPts val="0"/>
              </a:spcAft>
              <a:buFont typeface="Wingdings 3"/>
              <a:buNone/>
              <a:defRPr/>
            </a:pPr>
            <a:r>
              <a:rPr lang="en-US" dirty="0" smtClean="0"/>
              <a:t>  </a:t>
            </a:r>
            <a:r>
              <a:rPr lang="en-US" u="sng" dirty="0" smtClean="0"/>
              <a:t>Planet Earth series</a:t>
            </a:r>
            <a:r>
              <a:rPr lang="en-US" dirty="0" smtClean="0"/>
              <a:t>?)</a:t>
            </a:r>
          </a:p>
        </p:txBody>
      </p:sp>
      <p:pic>
        <p:nvPicPr>
          <p:cNvPr id="7" name="Content Placeholder 5" descr="p14.jpg"/>
          <p:cNvPicPr>
            <a:picLocks noChangeAspect="1"/>
          </p:cNvPicPr>
          <p:nvPr/>
        </p:nvPicPr>
        <p:blipFill>
          <a:blip r:embed="rId3" cstate="print"/>
          <a:srcRect r="27491" b="1833"/>
          <a:stretch>
            <a:fillRect/>
          </a:stretch>
        </p:blipFill>
        <p:spPr>
          <a:xfrm>
            <a:off x="5562600" y="2971800"/>
            <a:ext cx="3581400" cy="3352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fontAlgn="auto">
              <a:spcAft>
                <a:spcPts val="0"/>
              </a:spcAft>
              <a:defRPr/>
            </a:pPr>
            <a:r>
              <a:rPr lang="en-US" u="sng" dirty="0" smtClean="0"/>
              <a:t>Plant and Animal</a:t>
            </a:r>
            <a:br>
              <a:rPr lang="en-US" u="sng" dirty="0" smtClean="0"/>
            </a:br>
            <a:r>
              <a:rPr lang="en-US" u="sng" dirty="0" smtClean="0"/>
              <a:t>Physical and Behavioral Adaptations</a:t>
            </a:r>
            <a:endParaRPr lang="en-US" dirty="0"/>
          </a:p>
        </p:txBody>
      </p:sp>
      <p:sp>
        <p:nvSpPr>
          <p:cNvPr id="3" name="Content Placeholder 2"/>
          <p:cNvSpPr>
            <a:spLocks noGrp="1"/>
          </p:cNvSpPr>
          <p:nvPr>
            <p:ph type="body" idx="1"/>
          </p:nvPr>
        </p:nvSpPr>
        <p:spPr>
          <a:xfrm>
            <a:off x="3581400" y="2932113"/>
            <a:ext cx="4913313" cy="2325687"/>
          </a:xfrm>
        </p:spPr>
        <p:txBody>
          <a:bodyPr/>
          <a:lstStyle/>
          <a:p>
            <a:r>
              <a:rPr lang="en-US" smtClean="0"/>
              <a:t>We’ll learn who eats whom, and how they all play a crucial role in the circle of life and how they interact with their environment</a:t>
            </a:r>
          </a:p>
          <a:p>
            <a:endParaRPr lang="en-US"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to="" calcmode="lin" valueType="num">
                                      <p:cBhvr>
                                        <p:cTn id="7" dur="1" fill="hold"/>
                                        <p:tgtEl>
                                          <p:spTgt spid="3">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fontAlgn="auto">
              <a:spcAft>
                <a:spcPts val="0"/>
              </a:spcAft>
              <a:defRPr/>
            </a:pPr>
            <a:r>
              <a:rPr lang="en-US" dirty="0" smtClean="0"/>
              <a:t>BIOLOGY IS COOL!!</a:t>
            </a:r>
            <a:endParaRPr lang="en-US" dirty="0"/>
          </a:p>
        </p:txBody>
      </p:sp>
      <p:sp>
        <p:nvSpPr>
          <p:cNvPr id="60418" name="Text Placeholder 4"/>
          <p:cNvSpPr>
            <a:spLocks noGrp="1"/>
          </p:cNvSpPr>
          <p:nvPr>
            <p:ph type="body" idx="1"/>
          </p:nvPr>
        </p:nvSpPr>
        <p:spPr>
          <a:xfrm>
            <a:off x="3922713" y="2932113"/>
            <a:ext cx="4572000" cy="1454150"/>
          </a:xfrm>
        </p:spPr>
        <p:txBody>
          <a:bodyPr/>
          <a:lstStyle/>
          <a:p>
            <a:r>
              <a:rPr lang="en-US" smtClean="0"/>
              <a:t>Now, put down your pencils and….</a:t>
            </a:r>
          </a:p>
          <a:p>
            <a:r>
              <a:rPr lang="en-US" smtClean="0"/>
              <a:t>Enjoy the show!</a:t>
            </a:r>
          </a:p>
        </p:txBody>
      </p:sp>
      <p:pic>
        <p:nvPicPr>
          <p:cNvPr id="6" name="5 - Clocks.mp3">
            <a:hlinkClick r:id="" action="ppaction://media"/>
          </p:cNvPr>
          <p:cNvPicPr>
            <a:picLocks noRot="1" noChangeAspect="1"/>
          </p:cNvPicPr>
          <p:nvPr>
            <a:audioFile r:link="rId1"/>
          </p:nvPr>
        </p:nvPicPr>
        <p:blipFill>
          <a:blip r:embed="rId3"/>
          <a:srcRect/>
          <a:stretch>
            <a:fillRect/>
          </a:stretch>
        </p:blipFill>
        <p:spPr bwMode="auto">
          <a:xfrm>
            <a:off x="4419600" y="4267200"/>
            <a:ext cx="914400" cy="9144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457200" y="1481138"/>
            <a:ext cx="8153400" cy="5376862"/>
          </a:xfrm>
        </p:spPr>
        <p:txBody>
          <a:bodyPr>
            <a:normAutofit lnSpcReduction="10000"/>
          </a:bodyPr>
          <a:lstStyle/>
          <a:p>
            <a:pPr marL="365760" indent="-256032" fontAlgn="auto">
              <a:spcAft>
                <a:spcPts val="0"/>
              </a:spcAft>
              <a:buFont typeface="Wingdings 3"/>
              <a:buChar char=""/>
              <a:defRPr/>
            </a:pPr>
            <a:r>
              <a:rPr lang="en-US" dirty="0" smtClean="0"/>
              <a:t>Review the 3 major branches of science </a:t>
            </a:r>
          </a:p>
          <a:p>
            <a:pPr marL="365760" indent="-256032" fontAlgn="auto">
              <a:spcAft>
                <a:spcPts val="0"/>
              </a:spcAft>
              <a:buFont typeface="Wingdings 3"/>
              <a:buChar char=""/>
              <a:defRPr/>
            </a:pPr>
            <a:r>
              <a:rPr lang="en-US" dirty="0" smtClean="0"/>
              <a:t>Discuss what we will learn the Microbiology  (COS 1-8) and </a:t>
            </a:r>
            <a:r>
              <a:rPr lang="en-US" dirty="0" err="1" smtClean="0"/>
              <a:t>Macrobiology</a:t>
            </a:r>
            <a:r>
              <a:rPr lang="en-US" dirty="0" smtClean="0"/>
              <a:t> (COS 9-16) sections of this course.</a:t>
            </a:r>
          </a:p>
          <a:p>
            <a:pPr marL="365760" indent="-256032" fontAlgn="auto">
              <a:spcAft>
                <a:spcPts val="0"/>
              </a:spcAft>
              <a:buFont typeface="Wingdings 3"/>
              <a:buChar char=""/>
              <a:defRPr/>
            </a:pPr>
            <a:r>
              <a:rPr lang="en-US" dirty="0" smtClean="0"/>
              <a:t>Discuss what qualifies something to be “ALIVE?”</a:t>
            </a:r>
          </a:p>
          <a:p>
            <a:pPr marL="365760" indent="-256032" fontAlgn="auto">
              <a:spcAft>
                <a:spcPts val="0"/>
              </a:spcAft>
              <a:buFont typeface="Wingdings 3"/>
              <a:buChar char=""/>
              <a:defRPr/>
            </a:pPr>
            <a:r>
              <a:rPr lang="en-US" dirty="0" smtClean="0"/>
              <a:t>Analyze  the “Big Picture” of how organisms are grouped </a:t>
            </a:r>
          </a:p>
          <a:p>
            <a:pPr marL="365760" indent="-256032" fontAlgn="auto">
              <a:spcAft>
                <a:spcPts val="0"/>
              </a:spcAft>
              <a:buFont typeface="Wingdings 3"/>
              <a:buChar char=""/>
              <a:defRPr/>
            </a:pPr>
            <a:r>
              <a:rPr lang="en-US" dirty="0" smtClean="0"/>
              <a:t>Review the steps of the Scientific Method</a:t>
            </a:r>
          </a:p>
          <a:p>
            <a:pPr marL="365760" indent="-256032" fontAlgn="auto">
              <a:spcAft>
                <a:spcPts val="0"/>
              </a:spcAft>
              <a:buFont typeface="Wingdings 3"/>
              <a:buChar char=""/>
              <a:defRPr/>
            </a:pPr>
            <a:r>
              <a:rPr lang="en-US" dirty="0" smtClean="0"/>
              <a:t>Discuss the various levels of organization in living organisms and within the environment.</a:t>
            </a:r>
            <a:endParaRPr lang="en-US" dirty="0"/>
          </a:p>
        </p:txBody>
      </p:sp>
      <p:sp>
        <p:nvSpPr>
          <p:cNvPr id="4" name="Title 3"/>
          <p:cNvSpPr>
            <a:spLocks noGrp="1"/>
          </p:cNvSpPr>
          <p:nvPr>
            <p:ph type="title"/>
          </p:nvPr>
        </p:nvSpPr>
        <p:spPr/>
        <p:txBody>
          <a:bodyPr>
            <a:normAutofit fontScale="90000"/>
          </a:bodyPr>
          <a:lstStyle/>
          <a:p>
            <a:pPr fontAlgn="auto">
              <a:spcAft>
                <a:spcPts val="0"/>
              </a:spcAft>
              <a:defRPr/>
            </a:pPr>
            <a:r>
              <a:rPr lang="en-US" dirty="0" smtClean="0"/>
              <a:t>A quick glance of what we will be discussing today….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5.jpg"/>
          <p:cNvPicPr>
            <a:picLocks noGrp="1" noChangeAspect="1"/>
          </p:cNvPicPr>
          <p:nvPr isPhoto="1"/>
        </p:nvPicPr>
        <p:blipFill>
          <a:blip r:embed="rId2" cstate="print">
            <a:lum/>
          </a:blip>
          <a:stretch>
            <a:fillRect/>
          </a:stretch>
        </p:blipFill>
        <p:spPr>
          <a:xfrm>
            <a:off x="1828800" y="0"/>
            <a:ext cx="5486400" cy="6858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10.jpg"/>
          <p:cNvPicPr>
            <a:picLocks noGrp="1" noChangeAspect="1"/>
          </p:cNvPicPr>
          <p:nvPr isPhoto="1"/>
        </p:nvPicPr>
        <p:blipFill>
          <a:blip r:embed="rId2" cstate="print">
            <a:lum/>
          </a:blip>
          <a:stretch>
            <a:fillRect/>
          </a:stretch>
        </p:blipFill>
        <p:spPr>
          <a:xfrm>
            <a:off x="0" y="381000"/>
            <a:ext cx="9144000" cy="609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decel="100000"/>
                                        <p:tgtEl>
                                          <p:spTgt spid="2"/>
                                        </p:tgtEl>
                                      </p:cBhvr>
                                    </p:animEffect>
                                    <p:anim calcmode="lin" valueType="num">
                                      <p:cBhvr>
                                        <p:cTn id="8" dur="1600" decel="100000" fill="hold"/>
                                        <p:tgtEl>
                                          <p:spTgt spid="2"/>
                                        </p:tgtEl>
                                        <p:attrNameLst>
                                          <p:attrName>style.rotation</p:attrName>
                                        </p:attrNameLst>
                                      </p:cBhvr>
                                      <p:tavLst>
                                        <p:tav tm="0">
                                          <p:val>
                                            <p:fltVal val="-90"/>
                                          </p:val>
                                        </p:tav>
                                        <p:tav tm="100000">
                                          <p:val>
                                            <p:fltVal val="0"/>
                                          </p:val>
                                        </p:tav>
                                      </p:tavLst>
                                    </p:anim>
                                    <p:anim calcmode="lin" valueType="num">
                                      <p:cBhvr>
                                        <p:cTn id="9" dur="1600" decel="100000" fill="hold"/>
                                        <p:tgtEl>
                                          <p:spTgt spid="2"/>
                                        </p:tgtEl>
                                        <p:attrNameLst>
                                          <p:attrName>ppt_x</p:attrName>
                                        </p:attrNameLst>
                                      </p:cBhvr>
                                      <p:tavLst>
                                        <p:tav tm="0">
                                          <p:val>
                                            <p:strVal val="#ppt_x+0.4"/>
                                          </p:val>
                                        </p:tav>
                                        <p:tav tm="100000">
                                          <p:val>
                                            <p:strVal val="#ppt_x-0.05"/>
                                          </p:val>
                                        </p:tav>
                                      </p:tavLst>
                                    </p:anim>
                                    <p:anim calcmode="lin" valueType="num">
                                      <p:cBhvr>
                                        <p:cTn id="10" dur="1600" decel="100000" fill="hold"/>
                                        <p:tgtEl>
                                          <p:spTgt spid="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4" presetClass="exit" presetSubtype="0" fill="hold" nodeType="clickEffect">
                                  <p:stCondLst>
                                    <p:cond delay="0"/>
                                  </p:stCondLst>
                                  <p:childTnLst>
                                    <p:anim to="" calcmode="lin" valueType="num">
                                      <p:cBhvr>
                                        <p:cTn id="16" dur="1"/>
                                        <p:tgtEl>
                                          <p:spTgt spid="2"/>
                                        </p:tgtEl>
                                        <p:attrNameLst>
                                          <p:attrName/>
                                        </p:attrNameLst>
                                      </p:cBhvr>
                                    </p:anim>
                                    <p:set>
                                      <p:cBhvr>
                                        <p:cTn id="17"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8.jpg"/>
          <p:cNvPicPr>
            <a:picLocks noGrp="1" noChangeAspect="1"/>
          </p:cNvPicPr>
          <p:nvPr isPhoto="1"/>
        </p:nvPicPr>
        <p:blipFill>
          <a:blip r:embed="rId2"/>
          <a:stretch>
            <a:fillRect/>
          </a:stretch>
        </p:blipFill>
        <p:spPr>
          <a:xfrm>
            <a:off x="814388" y="0"/>
            <a:ext cx="7515225"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600" decel="100000"/>
                                        <p:tgtEl>
                                          <p:spTgt spid="2"/>
                                        </p:tgtEl>
                                      </p:cBhvr>
                                    </p:animEffect>
                                    <p:anim calcmode="lin" valueType="num">
                                      <p:cBhvr>
                                        <p:cTn id="8" dur="1600" decel="100000" fill="hold"/>
                                        <p:tgtEl>
                                          <p:spTgt spid="2"/>
                                        </p:tgtEl>
                                        <p:attrNameLst>
                                          <p:attrName>style.rotation</p:attrName>
                                        </p:attrNameLst>
                                      </p:cBhvr>
                                      <p:tavLst>
                                        <p:tav tm="0">
                                          <p:val>
                                            <p:fltVal val="-90"/>
                                          </p:val>
                                        </p:tav>
                                        <p:tav tm="100000">
                                          <p:val>
                                            <p:fltVal val="0"/>
                                          </p:val>
                                        </p:tav>
                                      </p:tavLst>
                                    </p:anim>
                                    <p:anim calcmode="lin" valueType="num">
                                      <p:cBhvr>
                                        <p:cTn id="9" dur="1600" decel="100000" fill="hold"/>
                                        <p:tgtEl>
                                          <p:spTgt spid="2"/>
                                        </p:tgtEl>
                                        <p:attrNameLst>
                                          <p:attrName>ppt_x</p:attrName>
                                        </p:attrNameLst>
                                      </p:cBhvr>
                                      <p:tavLst>
                                        <p:tav tm="0">
                                          <p:val>
                                            <p:strVal val="#ppt_x+0.4"/>
                                          </p:val>
                                        </p:tav>
                                        <p:tav tm="100000">
                                          <p:val>
                                            <p:strVal val="#ppt_x-0.05"/>
                                          </p:val>
                                        </p:tav>
                                      </p:tavLst>
                                    </p:anim>
                                    <p:anim calcmode="lin" valueType="num">
                                      <p:cBhvr>
                                        <p:cTn id="10" dur="1600" decel="100000" fill="hold"/>
                                        <p:tgtEl>
                                          <p:spTgt spid="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4" presetClass="exit" presetSubtype="0" fill="hold" nodeType="clickEffect">
                                  <p:stCondLst>
                                    <p:cond delay="0"/>
                                  </p:stCondLst>
                                  <p:childTnLst>
                                    <p:anim to="" calcmode="lin" valueType="num">
                                      <p:cBhvr>
                                        <p:cTn id="16" dur="1"/>
                                        <p:tgtEl>
                                          <p:spTgt spid="2"/>
                                        </p:tgtEl>
                                        <p:attrNameLst>
                                          <p:attrName/>
                                        </p:attrNameLst>
                                      </p:cBhvr>
                                    </p:anim>
                                    <p:set>
                                      <p:cBhvr>
                                        <p:cTn id="17"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6.jpg"/>
          <p:cNvPicPr>
            <a:picLocks noGrp="1" noChangeAspect="1"/>
          </p:cNvPicPr>
          <p:nvPr isPhoto="1"/>
        </p:nvPicPr>
        <p:blipFill>
          <a:blip r:embed="rId2" cstate="print">
            <a:lum/>
          </a:blip>
          <a:stretch>
            <a:fillRect/>
          </a:stretch>
        </p:blipFill>
        <p:spPr>
          <a:xfrm>
            <a:off x="595313" y="0"/>
            <a:ext cx="7951787"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2"/>
                                        </p:tgtEl>
                                        <p:attrNameLst>
                                          <p:attrName>ppt_w</p:attrName>
                                        </p:attrNameLst>
                                      </p:cBhvr>
                                      <p:tavLst>
                                        <p:tav tm="0">
                                          <p:val>
                                            <p:strVal val="#ppt_w*.05"/>
                                          </p:val>
                                        </p:tav>
                                        <p:tav tm="100000">
                                          <p:val>
                                            <p:strVal val="#ppt_w"/>
                                          </p:val>
                                        </p:tav>
                                      </p:tavLst>
                                    </p:anim>
                                    <p:anim calcmode="lin" valueType="num">
                                      <p:cBhvr>
                                        <p:cTn id="10" dur="2000" fill="hold"/>
                                        <p:tgtEl>
                                          <p:spTgt spid="2"/>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2"/>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xit" presetSubtype="0" fill="hold" nodeType="clickEffect">
                                  <p:stCondLst>
                                    <p:cond delay="0"/>
                                  </p:stCondLst>
                                  <p:childTnLst>
                                    <p:anim to="" calcmode="lin" valueType="num">
                                      <p:cBhvr>
                                        <p:cTn id="18" dur="1"/>
                                        <p:tgtEl>
                                          <p:spTgt spid="2"/>
                                        </p:tgtEl>
                                        <p:attrNameLst>
                                          <p:attrName/>
                                        </p:attrNameLst>
                                      </p:cBhvr>
                                    </p:anim>
                                    <p:set>
                                      <p:cBhvr>
                                        <p:cTn id="19"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4.jpg"/>
          <p:cNvPicPr>
            <a:picLocks noGrp="1" noChangeAspect="1"/>
          </p:cNvPicPr>
          <p:nvPr isPhoto="1"/>
        </p:nvPicPr>
        <p:blipFill>
          <a:blip r:embed="rId2" cstate="print">
            <a:lum/>
          </a:blip>
          <a:stretch>
            <a:fillRect/>
          </a:stretch>
        </p:blipFill>
        <p:spPr>
          <a:xfrm>
            <a:off x="2200275" y="0"/>
            <a:ext cx="4743450" cy="685800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4" presetClass="exit" presetSubtype="0" fill="hold" nodeType="clickEffect">
                                  <p:stCondLst>
                                    <p:cond delay="0"/>
                                  </p:stCondLst>
                                  <p:childTnLst>
                                    <p:anim to="" calcmode="lin" valueType="num">
                                      <p:cBhvr>
                                        <p:cTn id="12" dur="1"/>
                                        <p:tgtEl>
                                          <p:spTgt spid="2"/>
                                        </p:tgtEl>
                                        <p:attrNameLst>
                                          <p:attrName/>
                                        </p:attrNameLst>
                                      </p:cBhvr>
                                    </p:anim>
                                    <p:set>
                                      <p:cBhvr>
                                        <p:cTn id="13"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1.jpg"/>
          <p:cNvPicPr>
            <a:picLocks noGrp="1" noChangeAspect="1"/>
          </p:cNvPicPr>
          <p:nvPr isPhoto="1"/>
        </p:nvPicPr>
        <p:blipFill>
          <a:blip r:embed="rId2"/>
          <a:stretch>
            <a:fillRect/>
          </a:stretch>
        </p:blipFill>
        <p:spPr>
          <a:xfrm>
            <a:off x="1295400" y="152400"/>
            <a:ext cx="6705600" cy="67056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xit" presetSubtype="0" fill="hold" nodeType="clickEffect">
                                  <p:stCondLst>
                                    <p:cond delay="0"/>
                                  </p:stCondLst>
                                  <p:childTnLst>
                                    <p:anim to="" calcmode="lin" valueType="num">
                                      <p:cBhvr>
                                        <p:cTn id="13" dur="1"/>
                                        <p:tgtEl>
                                          <p:spTgt spid="2"/>
                                        </p:tgtEl>
                                        <p:attrNameLst>
                                          <p:attrName/>
                                        </p:attrNameLst>
                                      </p:cBhvr>
                                    </p:anim>
                                    <p:set>
                                      <p:cBhvr>
                                        <p:cTn id="14"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ttt.jpg"/>
          <p:cNvPicPr>
            <a:picLocks noGrp="1" noChangeAspect="1"/>
          </p:cNvPicPr>
          <p:nvPr isPhoto="1"/>
        </p:nvPicPr>
        <p:blipFill>
          <a:blip r:embed="rId2" cstate="print">
            <a:lum/>
          </a:blip>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unny.jpg"/>
          <p:cNvPicPr>
            <a:picLocks noGrp="1" noChangeAspect="1"/>
          </p:cNvPicPr>
          <p:nvPr isPhoto="1"/>
        </p:nvPicPr>
        <p:blipFill>
          <a:blip r:embed="rId2" cstate="print">
            <a:lum/>
          </a:blip>
          <a:stretch>
            <a:fillRect/>
          </a:stretch>
        </p:blipFill>
        <p:spPr>
          <a:xfrm>
            <a:off x="1143000" y="0"/>
            <a:ext cx="6858000" cy="685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3"/>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xit" presetSubtype="0" fill="hold" nodeType="clickEffect">
                                  <p:stCondLst>
                                    <p:cond delay="0"/>
                                  </p:stCondLst>
                                  <p:childTnLst>
                                    <p:anim to="" calcmode="lin" valueType="num">
                                      <p:cBhvr>
                                        <p:cTn id="13" dur="1"/>
                                        <p:tgtEl>
                                          <p:spTgt spid="2"/>
                                        </p:tgtEl>
                                        <p:attrNameLst>
                                          <p:attrName/>
                                        </p:attrNameLst>
                                      </p:cBhvr>
                                    </p:anim>
                                    <p:set>
                                      <p:cBhvr>
                                        <p:cTn id="14"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2.jpg"/>
          <p:cNvPicPr>
            <a:picLocks noGrp="1" noChangeAspect="1"/>
          </p:cNvPicPr>
          <p:nvPr isPhoto="1"/>
        </p:nvPicPr>
        <p:blipFill>
          <a:blip r:embed="rId2" cstate="print">
            <a:lum/>
          </a:blip>
          <a:stretch>
            <a:fillRect/>
          </a:stretch>
        </p:blipFill>
        <p:spPr>
          <a:xfrm>
            <a:off x="762000" y="0"/>
            <a:ext cx="8042486" cy="64008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xit" presetSubtype="0" fill="hold" nodeType="clickEffect">
                                  <p:stCondLst>
                                    <p:cond delay="0"/>
                                  </p:stCondLst>
                                  <p:childTnLst>
                                    <p:anim to="" calcmode="lin" valueType="num">
                                      <p:cBhvr>
                                        <p:cTn id="13" dur="1"/>
                                        <p:tgtEl>
                                          <p:spTgt spid="2"/>
                                        </p:tgtEl>
                                        <p:attrNameLst>
                                          <p:attrName/>
                                        </p:attrNameLst>
                                      </p:cBhvr>
                                    </p:anim>
                                    <p:set>
                                      <p:cBhvr>
                                        <p:cTn id="14"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ameslfly.jpg"/>
          <p:cNvPicPr>
            <a:picLocks noGrp="1" noChangeAspect="1"/>
          </p:cNvPicPr>
          <p:nvPr isPhoto="1"/>
        </p:nvPicPr>
        <p:blipFill>
          <a:blip r:embed="rId2"/>
          <a:stretch>
            <a:fillRect/>
          </a:stretch>
        </p:blipFill>
        <p:spPr>
          <a:xfrm>
            <a:off x="509588" y="0"/>
            <a:ext cx="8124825"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
                                        <p:tgtEl>
                                          <p:spTgt spid="2"/>
                                        </p:tgtEl>
                                      </p:cBhvr>
                                    </p:animEffect>
                                    <p:anim calcmode="lin" valueType="num">
                                      <p:cBhvr>
                                        <p:cTn id="8" dur="800" fill="hold"/>
                                        <p:tgtEl>
                                          <p:spTgt spid="2"/>
                                        </p:tgtEl>
                                        <p:attrNameLst>
                                          <p:attrName>ppt_x</p:attrName>
                                        </p:attrNameLst>
                                      </p:cBhvr>
                                      <p:tavLst>
                                        <p:tav tm="0">
                                          <p:val>
                                            <p:strVal val="#ppt_x"/>
                                          </p:val>
                                        </p:tav>
                                        <p:tav tm="100000">
                                          <p:val>
                                            <p:strVal val="#ppt_x"/>
                                          </p:val>
                                        </p:tav>
                                      </p:tavLst>
                                    </p:anim>
                                    <p:anim calcmode="lin" valueType="num">
                                      <p:cBhvr>
                                        <p:cTn id="9" dur="800" fill="hold"/>
                                        <p:tgtEl>
                                          <p:spTgt spid="2"/>
                                        </p:tgtEl>
                                        <p:attrNameLst>
                                          <p:attrName>ppt_y</p:attrName>
                                        </p:attrNameLst>
                                      </p:cBhvr>
                                      <p:tavLst>
                                        <p:tav tm="0">
                                          <p:val>
                                            <p:strVal val="#ppt_y+0.31"/>
                                          </p:val>
                                        </p:tav>
                                        <p:tav tm="100000">
                                          <p:val>
                                            <p:strVal val="#ppt_y+0.31"/>
                                          </p:val>
                                        </p:tav>
                                      </p:tavLst>
                                    </p:anim>
                                    <p:anim calcmode="lin" valueType="num">
                                      <p:cBhvr>
                                        <p:cTn id="10" dur="1200" decel="50000" fill="hold">
                                          <p:stCondLst>
                                            <p:cond delay="8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200" decel="50000" fill="hold">
                                          <p:stCondLst>
                                            <p:cond delay="8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4" presetClass="exit" presetSubtype="0" fill="hold" nodeType="clickEffect">
                                  <p:stCondLst>
                                    <p:cond delay="0"/>
                                  </p:stCondLst>
                                  <p:childTnLst>
                                    <p:anim to="" calcmode="lin" valueType="num">
                                      <p:cBhvr>
                                        <p:cTn id="15" dur="1"/>
                                        <p:tgtEl>
                                          <p:spTgt spid="2"/>
                                        </p:tgtEl>
                                        <p:attrNameLst>
                                          <p:attrName/>
                                        </p:attrNameLst>
                                      </p:cBhvr>
                                    </p:anim>
                                    <p:set>
                                      <p:cBhvr>
                                        <p:cTn id="16"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fontAlgn="auto">
              <a:spcAft>
                <a:spcPts val="0"/>
              </a:spcAft>
              <a:buFont typeface="+mj-lt"/>
              <a:buAutoNum type="arabicPeriod"/>
              <a:defRPr/>
            </a:pPr>
            <a:r>
              <a:rPr lang="en-US" b="1" u="sng" dirty="0" smtClean="0"/>
              <a:t>Biology</a:t>
            </a:r>
            <a:r>
              <a:rPr lang="en-US" b="1" dirty="0" smtClean="0"/>
              <a:t>-</a:t>
            </a:r>
            <a:r>
              <a:rPr lang="en-US" dirty="0" smtClean="0"/>
              <a:t>  the study of living things     </a:t>
            </a:r>
          </a:p>
          <a:p>
            <a:pPr marL="1008126" lvl="2" indent="-514350" fontAlgn="auto">
              <a:spcAft>
                <a:spcPts val="0"/>
              </a:spcAft>
              <a:buFont typeface="Wingdings 2"/>
              <a:buNone/>
              <a:defRPr/>
            </a:pPr>
            <a:r>
              <a:rPr lang="en-US" dirty="0" smtClean="0"/>
              <a:t>(9</a:t>
            </a:r>
            <a:r>
              <a:rPr lang="en-US" baseline="30000" dirty="0" smtClean="0"/>
              <a:t>th</a:t>
            </a:r>
            <a:r>
              <a:rPr lang="en-US" dirty="0" smtClean="0"/>
              <a:t> Grade Science)</a:t>
            </a:r>
          </a:p>
          <a:p>
            <a:pPr marL="514350" indent="-514350" fontAlgn="auto">
              <a:spcAft>
                <a:spcPts val="0"/>
              </a:spcAft>
              <a:buFont typeface="+mj-lt"/>
              <a:buAutoNum type="arabicPeriod"/>
              <a:defRPr/>
            </a:pPr>
            <a:endParaRPr lang="en-US" b="1" u="sng" dirty="0" smtClean="0"/>
          </a:p>
          <a:p>
            <a:pPr marL="514350" indent="-514350" fontAlgn="auto">
              <a:spcAft>
                <a:spcPts val="0"/>
              </a:spcAft>
              <a:buFont typeface="+mj-lt"/>
              <a:buAutoNum type="arabicPeriod"/>
              <a:defRPr/>
            </a:pPr>
            <a:r>
              <a:rPr lang="en-US" b="1" u="sng" dirty="0" smtClean="0"/>
              <a:t>Physical science</a:t>
            </a:r>
            <a:r>
              <a:rPr lang="en-US" b="1" dirty="0" smtClean="0"/>
              <a:t>- </a:t>
            </a:r>
            <a:r>
              <a:rPr lang="en-US" dirty="0" smtClean="0"/>
              <a:t>the study of matter and energy  </a:t>
            </a:r>
          </a:p>
          <a:p>
            <a:pPr marL="770382" lvl="1" indent="-514350" fontAlgn="auto">
              <a:spcBef>
                <a:spcPts val="324"/>
              </a:spcBef>
              <a:spcAft>
                <a:spcPts val="0"/>
              </a:spcAft>
              <a:buFont typeface="Verdana"/>
              <a:buNone/>
              <a:defRPr/>
            </a:pPr>
            <a:r>
              <a:rPr lang="en-US" dirty="0" smtClean="0"/>
              <a:t>    (8</a:t>
            </a:r>
            <a:r>
              <a:rPr lang="en-US" baseline="30000" dirty="0" smtClean="0"/>
              <a:t>th</a:t>
            </a:r>
            <a:r>
              <a:rPr lang="en-US" dirty="0" smtClean="0"/>
              <a:t> grade science)</a:t>
            </a:r>
          </a:p>
          <a:p>
            <a:pPr marL="514350" indent="-514350" fontAlgn="auto">
              <a:spcAft>
                <a:spcPts val="0"/>
              </a:spcAft>
              <a:buFont typeface="+mj-lt"/>
              <a:buAutoNum type="arabicPeriod"/>
              <a:defRPr/>
            </a:pPr>
            <a:endParaRPr lang="en-US" dirty="0" smtClean="0"/>
          </a:p>
          <a:p>
            <a:pPr marL="514350" indent="-514350" fontAlgn="auto">
              <a:spcAft>
                <a:spcPts val="0"/>
              </a:spcAft>
              <a:buFont typeface="+mj-lt"/>
              <a:buAutoNum type="arabicPeriod"/>
              <a:defRPr/>
            </a:pPr>
            <a:r>
              <a:rPr lang="en-US" b="1" u="sng" dirty="0" smtClean="0"/>
              <a:t>Earth science</a:t>
            </a:r>
            <a:r>
              <a:rPr lang="en-US" b="1" dirty="0" smtClean="0"/>
              <a:t>- </a:t>
            </a:r>
            <a:r>
              <a:rPr lang="en-US" dirty="0" smtClean="0"/>
              <a:t>study of the earth &amp; space</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To graduate from Sparkman, you have to pass:</a:t>
            </a:r>
          </a:p>
          <a:p>
            <a:pPr marL="621792" lvl="1" fontAlgn="auto">
              <a:spcBef>
                <a:spcPts val="324"/>
              </a:spcBef>
              <a:spcAft>
                <a:spcPts val="0"/>
              </a:spcAft>
              <a:buFont typeface="Verdana"/>
              <a:buChar char="◦"/>
              <a:defRPr/>
            </a:pPr>
            <a:r>
              <a:rPr lang="en-US" dirty="0" smtClean="0"/>
              <a:t>THIS </a:t>
            </a:r>
            <a:r>
              <a:rPr lang="en-US" b="1" dirty="0" smtClean="0"/>
              <a:t>BIOLOGY</a:t>
            </a:r>
            <a:r>
              <a:rPr lang="en-US" dirty="0" smtClean="0"/>
              <a:t> class, </a:t>
            </a:r>
          </a:p>
          <a:p>
            <a:pPr marL="621792" lvl="1" fontAlgn="auto">
              <a:spcBef>
                <a:spcPts val="324"/>
              </a:spcBef>
              <a:spcAft>
                <a:spcPts val="0"/>
              </a:spcAft>
              <a:buFont typeface="Verdana"/>
              <a:buChar char="◦"/>
              <a:defRPr/>
            </a:pPr>
            <a:r>
              <a:rPr lang="en-US" dirty="0" smtClean="0"/>
              <a:t>take a physical science (physical science, chemistry,  physics, etc.) and</a:t>
            </a:r>
          </a:p>
          <a:p>
            <a:pPr marL="621792" lvl="1" fontAlgn="auto">
              <a:spcBef>
                <a:spcPts val="324"/>
              </a:spcBef>
              <a:spcAft>
                <a:spcPts val="0"/>
              </a:spcAft>
              <a:buFont typeface="Verdana"/>
              <a:buChar char="◦"/>
              <a:defRPr/>
            </a:pPr>
            <a:r>
              <a:rPr lang="en-US" dirty="0" smtClean="0"/>
              <a:t>Two more science classes of your choice.</a:t>
            </a:r>
          </a:p>
          <a:p>
            <a:pPr marL="365760" indent="-256032" fontAlgn="auto">
              <a:spcAft>
                <a:spcPts val="0"/>
              </a:spcAft>
              <a:buFont typeface="Wingdings 3"/>
              <a:buChar char=""/>
              <a:defRPr/>
            </a:pPr>
            <a:endParaRPr lang="en-US" dirty="0" smtClean="0"/>
          </a:p>
          <a:p>
            <a:pPr marL="365760" indent="-256032" fontAlgn="auto">
              <a:spcAft>
                <a:spcPts val="0"/>
              </a:spcAft>
              <a:buFont typeface="Wingdings 3"/>
              <a:buChar char=""/>
              <a:defRPr/>
            </a:pPr>
            <a:r>
              <a:rPr lang="en-US" dirty="0" smtClean="0"/>
              <a:t>The Alabama Science Graduation exam </a:t>
            </a:r>
            <a:r>
              <a:rPr lang="en-US" b="1" dirty="0" smtClean="0"/>
              <a:t>tests on </a:t>
            </a:r>
            <a:r>
              <a:rPr lang="en-US" dirty="0" smtClean="0"/>
              <a:t>the information you learn in THIS </a:t>
            </a:r>
            <a:r>
              <a:rPr lang="en-US" b="1" u="sng" dirty="0" smtClean="0"/>
              <a:t>BIOLOGY</a:t>
            </a:r>
            <a:r>
              <a:rPr lang="en-US" u="sng" dirty="0" smtClean="0"/>
              <a:t> </a:t>
            </a:r>
            <a:r>
              <a:rPr lang="en-US" dirty="0" smtClean="0"/>
              <a:t>class so it is </a:t>
            </a:r>
            <a:r>
              <a:rPr lang="en-US" b="1" dirty="0" smtClean="0"/>
              <a:t>very important to focus and pay attention this semester!!  </a:t>
            </a:r>
            <a:r>
              <a:rPr lang="en-US" b="1" dirty="0" smtClean="0">
                <a:sym typeface="Wingdings" pitchFamily="2" charset="2"/>
              </a:rPr>
              <a:t></a:t>
            </a:r>
            <a:endParaRPr lang="en-US" b="1" dirty="0" smtClean="0"/>
          </a:p>
        </p:txBody>
      </p:sp>
      <p:sp>
        <p:nvSpPr>
          <p:cNvPr id="2" name="Title 1"/>
          <p:cNvSpPr>
            <a:spLocks noGrp="1"/>
          </p:cNvSpPr>
          <p:nvPr>
            <p:ph type="title"/>
          </p:nvPr>
        </p:nvSpPr>
        <p:spPr/>
        <p:txBody>
          <a:bodyPr>
            <a:normAutofit fontScale="90000"/>
          </a:bodyPr>
          <a:lstStyle/>
          <a:p>
            <a:pPr algn="ctr" fontAlgn="auto">
              <a:spcAft>
                <a:spcPts val="0"/>
              </a:spcAft>
              <a:defRPr/>
            </a:pPr>
            <a:r>
              <a:rPr lang="en-US" dirty="0" smtClean="0"/>
              <a:t>Science is divided in three major categories</a:t>
            </a:r>
            <a:endParaRPr lang="en-US" dirty="0"/>
          </a:p>
        </p:txBody>
      </p:sp>
      <p:pic>
        <p:nvPicPr>
          <p:cNvPr id="29699" name="Picture 2"/>
          <p:cNvPicPr>
            <a:picLocks noChangeAspect="1" noChangeArrowheads="1"/>
          </p:cNvPicPr>
          <p:nvPr/>
        </p:nvPicPr>
        <p:blipFill>
          <a:blip r:embed="rId2"/>
          <a:srcRect/>
          <a:stretch>
            <a:fillRect/>
          </a:stretch>
        </p:blipFill>
        <p:spPr bwMode="auto">
          <a:xfrm>
            <a:off x="8116888" y="5486400"/>
            <a:ext cx="493712" cy="6381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to="" calcmode="lin" valueType="num">
                                      <p:cBhvr>
                                        <p:cTn id="22" dur="1" fill="hold"/>
                                        <p:tgtEl>
                                          <p:spTgt spid="3">
                                            <p:txEl>
                                              <p:pRg st="3" end="3"/>
                                            </p:txEl>
                                          </p:spTgt>
                                        </p:tgtEl>
                                        <p:attrNameLst>
                                          <p:attrName/>
                                        </p:attrNameLst>
                                      </p:cBhvr>
                                    </p:anim>
                                  </p:childTnLst>
                                </p:cTn>
                              </p:par>
                              <p:par>
                                <p:cTn id="23" presetID="24" presetClass="entr" presetSubtype="0"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to="" calcmode="lin" valueType="num">
                                      <p:cBhvr>
                                        <p:cTn id="25" dur="1" fill="hold"/>
                                        <p:tgtEl>
                                          <p:spTgt spid="3">
                                            <p:txEl>
                                              <p:pRg st="4" end="4"/>
                                            </p:txEl>
                                          </p:spTgt>
                                        </p:tgtEl>
                                        <p:attrNameLst>
                                          <p:attrName/>
                                        </p:attrNameLst>
                                      </p:cBhvr>
                                    </p:anim>
                                  </p:childTnLst>
                                </p:cTn>
                              </p:par>
                            </p:childTnLst>
                          </p:cTn>
                        </p:par>
                      </p:childTnLst>
                    </p:cTn>
                  </p:par>
                  <p:par>
                    <p:cTn id="26" fill="hold">
                      <p:stCondLst>
                        <p:cond delay="indefinite"/>
                      </p:stCondLst>
                      <p:childTnLst>
                        <p:par>
                          <p:cTn id="27" fill="hold">
                            <p:stCondLst>
                              <p:cond delay="0"/>
                            </p:stCondLst>
                            <p:childTnLst>
                              <p:par>
                                <p:cTn id="28" presetID="24" presetClass="entr" presetSubtype="0"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 to="" calcmode="lin" valueType="num">
                                      <p:cBhvr>
                                        <p:cTn id="30" dur="1" fill="hold"/>
                                        <p:tgtEl>
                                          <p:spTgt spid="3">
                                            <p:txEl>
                                              <p:pRg st="6" end="6"/>
                                            </p:txEl>
                                          </p:spTgt>
                                        </p:tgtEl>
                                        <p:attrNameLst>
                                          <p:attrName/>
                                        </p:attrNameLst>
                                      </p:cBhvr>
                                    </p:anim>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 to="" calcmode="lin" valueType="num">
                                      <p:cBhvr>
                                        <p:cTn id="35" dur="1" fill="hold"/>
                                        <p:tgtEl>
                                          <p:spTgt spid="3">
                                            <p:txEl>
                                              <p:pRg st="8" end="8"/>
                                            </p:txEl>
                                          </p:spTgt>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 to="" calcmode="lin" valueType="num">
                                      <p:cBhvr>
                                        <p:cTn id="40" dur="1" fill="hold"/>
                                        <p:tgtEl>
                                          <p:spTgt spid="3">
                                            <p:txEl>
                                              <p:pRg st="9" end="9"/>
                                            </p:txEl>
                                          </p:spTgt>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 to="" calcmode="lin" valueType="num">
                                      <p:cBhvr>
                                        <p:cTn id="45" dur="1" fill="hold"/>
                                        <p:tgtEl>
                                          <p:spTgt spid="3">
                                            <p:txEl>
                                              <p:pRg st="10" end="10"/>
                                            </p:txEl>
                                          </p:spTgt>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3">
                                            <p:txEl>
                                              <p:pRg st="11" end="11"/>
                                            </p:txEl>
                                          </p:spTgt>
                                        </p:tgtEl>
                                        <p:attrNameLst>
                                          <p:attrName>style.visibility</p:attrName>
                                        </p:attrNameLst>
                                      </p:cBhvr>
                                      <p:to>
                                        <p:strVal val="visible"/>
                                      </p:to>
                                    </p:set>
                                    <p:anim to="" calcmode="lin" valueType="num">
                                      <p:cBhvr>
                                        <p:cTn id="50" dur="1" fill="hold"/>
                                        <p:tgtEl>
                                          <p:spTgt spid="3">
                                            <p:txEl>
                                              <p:pRg st="11" end="11"/>
                                            </p:txEl>
                                          </p:spTgt>
                                        </p:tgtEl>
                                        <p:attrNameLst>
                                          <p:attrName/>
                                        </p:attrNameLst>
                                      </p:cBhvr>
                                    </p:anim>
                                  </p:childTnLst>
                                </p:cTn>
                              </p:par>
                            </p:childTnLst>
                          </p:cTn>
                        </p:par>
                      </p:childTnLst>
                    </p:cTn>
                  </p:par>
                  <p:par>
                    <p:cTn id="51" fill="hold">
                      <p:stCondLst>
                        <p:cond delay="indefinite"/>
                      </p:stCondLst>
                      <p:childTnLst>
                        <p:par>
                          <p:cTn id="52" fill="hold">
                            <p:stCondLst>
                              <p:cond delay="0"/>
                            </p:stCondLst>
                            <p:childTnLst>
                              <p:par>
                                <p:cTn id="53" presetID="24" presetClass="entr" presetSubtype="0" fill="hold" grpId="0"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 to="" calcmode="lin" valueType="num">
                                      <p:cBhvr>
                                        <p:cTn id="55" dur="1" fill="hold"/>
                                        <p:tgtEl>
                                          <p:spTgt spid="3">
                                            <p:txEl>
                                              <p:pRg st="13" end="1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tip.jpg"/>
          <p:cNvPicPr>
            <a:picLocks noGrp="1" noChangeAspect="1"/>
          </p:cNvPicPr>
          <p:nvPr isPhoto="1"/>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2"/>
                                        </p:tgtEl>
                                      </p:cBhvr>
                                      <p:by x="50000" y="50000"/>
                                    </p:animScale>
                                  </p:childTnLst>
                                </p:cTn>
                              </p:par>
                            </p:childTnLst>
                          </p:cTn>
                        </p:par>
                      </p:childTnLst>
                    </p:cTn>
                  </p:par>
                  <p:par>
                    <p:cTn id="7" fill="hold">
                      <p:stCondLst>
                        <p:cond delay="indefinite"/>
                      </p:stCondLst>
                      <p:childTnLst>
                        <p:par>
                          <p:cTn id="8" fill="hold">
                            <p:stCondLst>
                              <p:cond delay="0"/>
                            </p:stCondLst>
                            <p:childTnLst>
                              <p:par>
                                <p:cTn id="9" presetID="24" presetClass="exit" presetSubtype="0" fill="hold" nodeType="clickEffect">
                                  <p:stCondLst>
                                    <p:cond delay="0"/>
                                  </p:stCondLst>
                                  <p:childTnLst>
                                    <p:anim to="" calcmode="lin" valueType="num">
                                      <p:cBhvr>
                                        <p:cTn id="10" dur="1"/>
                                        <p:tgtEl>
                                          <p:spTgt spid="2"/>
                                        </p:tgtEl>
                                        <p:attrNameLst>
                                          <p:attrName/>
                                        </p:attrNameLst>
                                      </p:cBhvr>
                                    </p:anim>
                                    <p:set>
                                      <p:cBhvr>
                                        <p:cTn id="11"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7.jpg"/>
          <p:cNvPicPr>
            <a:picLocks noGrp="1" noChangeAspect="1"/>
          </p:cNvPicPr>
          <p:nvPr isPhoto="1"/>
        </p:nvPicPr>
        <p:blipFill>
          <a:blip r:embed="rId2"/>
          <a:stretch>
            <a:fillRect/>
          </a:stretch>
        </p:blipFill>
        <p:spPr>
          <a:xfrm>
            <a:off x="0" y="266700"/>
            <a:ext cx="9144000" cy="632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ngcom-tarantulas.jpg"/>
          <p:cNvPicPr>
            <a:picLocks noGrp="1" noChangeAspect="1"/>
          </p:cNvPicPr>
          <p:nvPr isPhoto="1"/>
        </p:nvPicPr>
        <p:blipFill>
          <a:blip r:embed="rId2"/>
          <a:srcRect/>
          <a:stretch>
            <a:fillRect/>
          </a:stretch>
        </p:blipFill>
        <p:spPr bwMode="auto">
          <a:xfrm>
            <a:off x="1143000" y="1219200"/>
            <a:ext cx="6629400" cy="44196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eacock.jpg"/>
          <p:cNvPicPr>
            <a:picLocks noGrp="1" noChangeAspect="1"/>
          </p:cNvPicPr>
          <p:nvPr isPhoto="1"/>
        </p:nvPicPr>
        <p:blipFill>
          <a:blip r:embed="rId2"/>
          <a:srcRect/>
          <a:stretch>
            <a:fillRect/>
          </a:stretch>
        </p:blipFill>
        <p:spPr bwMode="auto">
          <a:xfrm>
            <a:off x="0" y="238125"/>
            <a:ext cx="9144000" cy="638175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onkey.jpg"/>
          <p:cNvPicPr>
            <a:picLocks noGrp="1" noChangeAspect="1"/>
          </p:cNvPicPr>
          <p:nvPr isPhoto="1"/>
        </p:nvPicPr>
        <p:blipFill>
          <a:blip r:embed="rId2"/>
          <a:srcRect/>
          <a:stretch>
            <a:fillRect/>
          </a:stretch>
        </p:blipFill>
        <p:spPr bwMode="auto">
          <a:xfrm>
            <a:off x="0" y="361950"/>
            <a:ext cx="9144000" cy="61341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gers.jpg"/>
          <p:cNvPicPr>
            <a:picLocks noGrp="1" noChangeAspect="1"/>
          </p:cNvPicPr>
          <p:nvPr isPhoto="1"/>
        </p:nvPicPr>
        <p:blipFill>
          <a:blip r:embed="rId2" cstate="print">
            <a:lum/>
          </a:blip>
          <a:stretch>
            <a:fillRect/>
          </a:stretch>
        </p:blipFill>
        <p:spPr>
          <a:xfrm>
            <a:off x="415925" y="0"/>
            <a:ext cx="831215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dow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wan.jpg"/>
          <p:cNvPicPr>
            <a:picLocks noGrp="1" noChangeAspect="1"/>
          </p:cNvPicPr>
          <p:nvPr isPhoto="1"/>
        </p:nvPicPr>
        <p:blipFill>
          <a:blip r:embed="rId2" cstate="print">
            <a:lum/>
          </a:blip>
          <a:stretch>
            <a:fillRect/>
          </a:stretch>
        </p:blipFill>
        <p:spPr>
          <a:xfrm>
            <a:off x="1371600" y="0"/>
            <a:ext cx="6629400" cy="624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t.jpg"/>
          <p:cNvPicPr>
            <a:picLocks noChangeAspect="1"/>
          </p:cNvPicPr>
          <p:nvPr/>
        </p:nvPicPr>
        <p:blipFill>
          <a:blip r:embed="rId2" cstate="print"/>
          <a:stretch>
            <a:fillRect/>
          </a:stretch>
        </p:blipFill>
        <p:spPr>
          <a:xfrm>
            <a:off x="4572000" y="990600"/>
            <a:ext cx="4419600" cy="55245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Picture 2" descr="dog.jpg"/>
          <p:cNvPicPr>
            <a:picLocks noChangeAspect="1"/>
          </p:cNvPicPr>
          <p:nvPr/>
        </p:nvPicPr>
        <p:blipFill>
          <a:blip r:embed="rId3"/>
          <a:stretch>
            <a:fillRect/>
          </a:stretch>
        </p:blipFill>
        <p:spPr>
          <a:xfrm>
            <a:off x="0" y="304800"/>
            <a:ext cx="4419600" cy="465296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2000"/>
                                        <p:tgtEl>
                                          <p:spTgt spid="2"/>
                                        </p:tgtEl>
                                      </p:cBhvr>
                                    </p:animEffect>
                                  </p:childTnLst>
                                </p:cTn>
                              </p:par>
                            </p:childTnLst>
                          </p:cTn>
                        </p:par>
                        <p:par>
                          <p:cTn id="8" fill="hold">
                            <p:stCondLst>
                              <p:cond delay="2000"/>
                            </p:stCondLst>
                            <p:childTnLst>
                              <p:par>
                                <p:cTn id="9" presetID="4" presetClass="entr" presetSubtype="3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ox(out)">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4" presetClass="exit" presetSubtype="0" fill="hold" nodeType="clickEffect">
                                  <p:stCondLst>
                                    <p:cond delay="0"/>
                                  </p:stCondLst>
                                  <p:childTnLst>
                                    <p:anim to="" calcmode="lin" valueType="num">
                                      <p:cBhvr>
                                        <p:cTn id="15" dur="1"/>
                                        <p:tgtEl>
                                          <p:spTgt spid="3"/>
                                        </p:tgtEl>
                                        <p:attrNameLst>
                                          <p:attrName/>
                                        </p:attrNameLst>
                                      </p:cBhvr>
                                    </p:anim>
                                    <p:set>
                                      <p:cBhvr>
                                        <p:cTn id="16" dur="1" fill="hold">
                                          <p:stCondLst>
                                            <p:cond delay="0"/>
                                          </p:stCondLst>
                                        </p:cTn>
                                        <p:tgtEl>
                                          <p:spTgt spid="3"/>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24" presetClass="exit" presetSubtype="0" fill="hold" nodeType="clickEffect">
                                  <p:stCondLst>
                                    <p:cond delay="0"/>
                                  </p:stCondLst>
                                  <p:childTnLst>
                                    <p:anim to="" calcmode="lin" valueType="num">
                                      <p:cBhvr>
                                        <p:cTn id="20" dur="1"/>
                                        <p:tgtEl>
                                          <p:spTgt spid="2"/>
                                        </p:tgtEl>
                                        <p:attrNameLst>
                                          <p:attrName/>
                                        </p:attrNameLst>
                                      </p:cBhvr>
                                    </p:anim>
                                    <p:set>
                                      <p:cBhvr>
                                        <p:cTn id="21"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Kristen pic.jpg"/>
          <p:cNvPicPr>
            <a:picLocks noGrp="1" noChangeAspect="1"/>
          </p:cNvPicPr>
          <p:nvPr isPhoto="1"/>
        </p:nvPicPr>
        <p:blipFill>
          <a:blip r:embed="rId2" cstate="print">
            <a:lum/>
          </a:blip>
          <a:stretch>
            <a:fillRect/>
          </a:stretch>
        </p:blipFill>
        <p:spPr>
          <a:xfrm>
            <a:off x="0" y="0"/>
            <a:ext cx="9144000" cy="68580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15.jpg"/>
          <p:cNvPicPr>
            <a:picLocks noChangeAspect="1"/>
          </p:cNvPicPr>
          <p:nvPr/>
        </p:nvPicPr>
        <p:blipFill>
          <a:blip r:embed="rId2" cstate="print"/>
          <a:stretch>
            <a:fillRect/>
          </a:stretch>
        </p:blipFill>
        <p:spPr>
          <a:xfrm>
            <a:off x="0" y="0"/>
            <a:ext cx="9144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31750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2"/>
          <p:cNvPicPr>
            <a:picLocks noChangeAspect="1" noChangeArrowheads="1"/>
          </p:cNvPicPr>
          <p:nvPr/>
        </p:nvPicPr>
        <p:blipFill>
          <a:blip r:embed="rId4"/>
          <a:srcRect/>
          <a:stretch>
            <a:fillRect/>
          </a:stretch>
        </p:blipFill>
        <p:spPr bwMode="auto">
          <a:xfrm>
            <a:off x="8116888" y="5486400"/>
            <a:ext cx="493712" cy="638175"/>
          </a:xfrm>
          <a:prstGeom prst="rect">
            <a:avLst/>
          </a:prstGeom>
          <a:noFill/>
          <a:ln w="9525">
            <a:noFill/>
            <a:miter lim="800000"/>
            <a:headEnd/>
            <a:tailEnd/>
          </a:ln>
        </p:spPr>
      </p:pic>
      <p:sp>
        <p:nvSpPr>
          <p:cNvPr id="1028" name="Rectangle 3"/>
          <p:cNvSpPr>
            <a:spLocks noChangeArrowheads="1"/>
          </p:cNvSpPr>
          <p:nvPr/>
        </p:nvSpPr>
        <p:spPr bwMode="auto">
          <a:xfrm>
            <a:off x="1119188" y="152400"/>
            <a:ext cx="1868487" cy="579438"/>
          </a:xfrm>
          <a:prstGeom prst="rect">
            <a:avLst/>
          </a:prstGeom>
          <a:noFill/>
          <a:ln w="12700">
            <a:noFill/>
            <a:miter lim="800000"/>
            <a:headEnd/>
            <a:tailEnd/>
          </a:ln>
        </p:spPr>
        <p:txBody>
          <a:bodyPr wrap="none">
            <a:spAutoFit/>
          </a:bodyPr>
          <a:lstStyle/>
          <a:p>
            <a:pPr algn="ctr"/>
            <a:r>
              <a:rPr lang="en-US" sz="2800" b="1">
                <a:solidFill>
                  <a:schemeClr val="bg1"/>
                </a:solidFill>
                <a:latin typeface="Lucida Sans Unicode" pitchFamily="34" charset="0"/>
              </a:rPr>
              <a:t>Chapter</a:t>
            </a:r>
            <a:r>
              <a:rPr lang="en-US" sz="3200" b="1">
                <a:solidFill>
                  <a:schemeClr val="bg1"/>
                </a:solidFill>
                <a:latin typeface="Lucida Sans Unicode" pitchFamily="34" charset="0"/>
              </a:rPr>
              <a:t> 1</a:t>
            </a:r>
            <a:endParaRPr lang="en-US" sz="2800" b="1">
              <a:solidFill>
                <a:schemeClr val="bg1"/>
              </a:solidFill>
              <a:latin typeface="Lucida Sans Unicode" pitchFamily="34" charset="0"/>
            </a:endParaRPr>
          </a:p>
        </p:txBody>
      </p:sp>
      <p:pic>
        <p:nvPicPr>
          <p:cNvPr id="1029" name="Picture 3" descr="C:\Program Files\Microsoft Office\MEDIA\CAGCAT10\j0305257.wmf"/>
          <p:cNvPicPr>
            <a:picLocks noChangeAspect="1" noChangeArrowheads="1"/>
          </p:cNvPicPr>
          <p:nvPr/>
        </p:nvPicPr>
        <p:blipFill>
          <a:blip r:embed="rId5"/>
          <a:srcRect/>
          <a:stretch>
            <a:fillRect/>
          </a:stretch>
        </p:blipFill>
        <p:spPr bwMode="auto">
          <a:xfrm>
            <a:off x="4002088" y="2514600"/>
            <a:ext cx="1139825" cy="1828800"/>
          </a:xfrm>
          <a:prstGeom prst="rect">
            <a:avLst/>
          </a:prstGeom>
          <a:noFill/>
          <a:ln w="9525">
            <a:noFill/>
            <a:miter lim="800000"/>
            <a:headEnd/>
            <a:tailEnd/>
          </a:ln>
        </p:spPr>
      </p:pic>
      <p:pic>
        <p:nvPicPr>
          <p:cNvPr id="1030" name="Picture 4"/>
          <p:cNvPicPr>
            <a:picLocks noChangeAspect="1" noChangeArrowheads="1"/>
          </p:cNvPicPr>
          <p:nvPr/>
        </p:nvPicPr>
        <p:blipFill>
          <a:blip r:embed="rId6"/>
          <a:srcRect/>
          <a:stretch>
            <a:fillRect/>
          </a:stretch>
        </p:blipFill>
        <p:spPr bwMode="auto">
          <a:xfrm>
            <a:off x="4000500" y="2517775"/>
            <a:ext cx="1143000" cy="1828800"/>
          </a:xfrm>
          <a:prstGeom prst="rect">
            <a:avLst/>
          </a:prstGeom>
          <a:noFill/>
          <a:ln w="9525">
            <a:noFill/>
            <a:miter lim="800000"/>
            <a:headEnd/>
            <a:tailEnd/>
          </a:ln>
        </p:spPr>
      </p:pic>
      <p:pic>
        <p:nvPicPr>
          <p:cNvPr id="1031" name="Picture 5" descr="C:\Program Files\Microsoft Office\MEDIA\CAGCAT10\j0251301.wmf"/>
          <p:cNvPicPr>
            <a:picLocks noChangeAspect="1" noChangeArrowheads="1"/>
          </p:cNvPicPr>
          <p:nvPr/>
        </p:nvPicPr>
        <p:blipFill>
          <a:blip r:embed="rId7"/>
          <a:srcRect/>
          <a:stretch>
            <a:fillRect/>
          </a:stretch>
        </p:blipFill>
        <p:spPr bwMode="auto">
          <a:xfrm>
            <a:off x="4114800" y="3044825"/>
            <a:ext cx="914400" cy="768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06.jpg"/>
          <p:cNvPicPr>
            <a:picLocks noChangeAspect="1"/>
          </p:cNvPicPr>
          <p:nvPr/>
        </p:nvPicPr>
        <p:blipFill>
          <a:blip r:embed="rId2" cstate="print"/>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01.jpg"/>
          <p:cNvPicPr>
            <a:picLocks noChangeAspect="1"/>
          </p:cNvPicPr>
          <p:nvPr/>
        </p:nvPicPr>
        <p:blipFill>
          <a:blip r:embed="rId2"/>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xit" presetSubtype="0" fill="hold" nodeType="clickEffect">
                                  <p:stCondLst>
                                    <p:cond delay="0"/>
                                  </p:stCondLst>
                                  <p:childTnLst>
                                    <p:anim to="" calcmode="lin" valueType="num">
                                      <p:cBhvr>
                                        <p:cTn id="16" dur="1"/>
                                        <p:tgtEl>
                                          <p:spTgt spid="2"/>
                                        </p:tgtEl>
                                        <p:attrNameLst>
                                          <p:attrName/>
                                        </p:attrNameLst>
                                      </p:cBhvr>
                                    </p:anim>
                                    <p:set>
                                      <p:cBhvr>
                                        <p:cTn id="17"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10.jpg"/>
          <p:cNvPicPr>
            <a:picLocks noChangeAspect="1"/>
          </p:cNvPicPr>
          <p:nvPr/>
        </p:nvPicPr>
        <p:blipFill>
          <a:blip r:embed="rId2" cstate="print"/>
          <a:stretch>
            <a:fillRect/>
          </a:stretch>
        </p:blipFill>
        <p:spPr>
          <a:xfrm>
            <a:off x="0" y="0"/>
            <a:ext cx="9144000" cy="6858000"/>
          </a:xfrm>
          <a:prstGeom prst="rect">
            <a:avLst/>
          </a:prstGeom>
          <a:ln w="228600" cap="sq" cmpd="thickThin">
            <a:solidFill>
              <a:srgbClr val="000000"/>
            </a:solidFill>
            <a:prstDash val="solid"/>
            <a:miter lim="800000"/>
          </a:ln>
          <a:effectLst>
            <a:innerShdw blurRad="76200">
              <a:srgbClr val="000000"/>
            </a:innerShdw>
          </a:effectLst>
        </p:spPr>
      </p:pic>
      <p:pic>
        <p:nvPicPr>
          <p:cNvPr id="3" name="Picture 2" descr="cookie project 025.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3"/>
                                        </p:tgtEl>
                                        <p:attrNameLst>
                                          <p:attrName/>
                                        </p:attrNameLst>
                                      </p:cBhvr>
                                    </p:anim>
                                    <p:set>
                                      <p:cBhvr>
                                        <p:cTn id="12"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26.jpg"/>
          <p:cNvPicPr>
            <a:picLocks noChangeAspect="1"/>
          </p:cNvPicPr>
          <p:nvPr/>
        </p:nvPicPr>
        <p:blipFill>
          <a:blip r:embed="rId2" cstate="print"/>
          <a:stretch>
            <a:fillRect/>
          </a:stretch>
        </p:blipFill>
        <p:spPr>
          <a:xfrm>
            <a:off x="0" y="0"/>
            <a:ext cx="9144000" cy="6858000"/>
          </a:xfrm>
          <a:prstGeom prst="ellipse">
            <a:avLst/>
          </a:prstGeom>
          <a:ln>
            <a:noFill/>
          </a:ln>
          <a:effectLst>
            <a:softEdge rad="11250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09.jpg"/>
          <p:cNvPicPr>
            <a:picLocks noChangeAspect="1"/>
          </p:cNvPicPr>
          <p:nvPr/>
        </p:nvPicPr>
        <p:blipFill>
          <a:blip r:embed="rId2" cstate="print"/>
          <a:stretch>
            <a:fillRect/>
          </a:stretch>
        </p:blipFill>
        <p:spPr>
          <a:xfrm rot="16200000" flipV="1">
            <a:off x="-752475" y="752475"/>
            <a:ext cx="6019800" cy="4514850"/>
          </a:xfrm>
          <a:prstGeom prst="rect">
            <a:avLst/>
          </a:prstGeom>
          <a:ln w="228600" cap="sq" cmpd="thickThin">
            <a:solidFill>
              <a:srgbClr val="000000"/>
            </a:solidFill>
            <a:prstDash val="solid"/>
            <a:miter lim="800000"/>
          </a:ln>
          <a:effectLst>
            <a:innerShdw blurRad="76200">
              <a:srgbClr val="000000"/>
            </a:innerShdw>
          </a:effectLst>
        </p:spPr>
      </p:pic>
      <p:pic>
        <p:nvPicPr>
          <p:cNvPr id="3" name="Picture 2" descr="cookie project 019.jpg"/>
          <p:cNvPicPr>
            <a:picLocks noChangeAspect="1"/>
          </p:cNvPicPr>
          <p:nvPr/>
        </p:nvPicPr>
        <p:blipFill>
          <a:blip r:embed="rId3" cstate="print"/>
          <a:srcRect l="30738" t="-3279" r="4098"/>
          <a:stretch>
            <a:fillRect/>
          </a:stretch>
        </p:blipFill>
        <p:spPr>
          <a:xfrm>
            <a:off x="4876800" y="1524000"/>
            <a:ext cx="4038600" cy="48006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par>
                                <p:cTn id="8" presetID="42"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nodeType="clickEffect">
                                  <p:stCondLst>
                                    <p:cond delay="0"/>
                                  </p:stCondLst>
                                  <p:childTnLst>
                                    <p:anim calcmode="lin" valueType="num">
                                      <p:cBhvr additive="base">
                                        <p:cTn id="21" dur="1000"/>
                                        <p:tgtEl>
                                          <p:spTgt spid="2"/>
                                        </p:tgtEl>
                                        <p:attrNameLst>
                                          <p:attrName>ppt_x</p:attrName>
                                        </p:attrNameLst>
                                      </p:cBhvr>
                                      <p:tavLst>
                                        <p:tav tm="0">
                                          <p:val>
                                            <p:strVal val="ppt_x"/>
                                          </p:val>
                                        </p:tav>
                                        <p:tav tm="100000">
                                          <p:val>
                                            <p:strVal val="ppt_x"/>
                                          </p:val>
                                        </p:tav>
                                      </p:tavLst>
                                    </p:anim>
                                    <p:anim calcmode="lin" valueType="num">
                                      <p:cBhvr additive="base">
                                        <p:cTn id="22" dur="1000"/>
                                        <p:tgtEl>
                                          <p:spTgt spid="2"/>
                                        </p:tgtEl>
                                        <p:attrNameLst>
                                          <p:attrName>ppt_y</p:attrName>
                                        </p:attrNameLst>
                                      </p:cBhvr>
                                      <p:tavLst>
                                        <p:tav tm="0">
                                          <p:val>
                                            <p:strVal val="ppt_y"/>
                                          </p:val>
                                        </p:tav>
                                        <p:tav tm="100000">
                                          <p:val>
                                            <p:strVal val="1+ppt_h/2"/>
                                          </p:val>
                                        </p:tav>
                                      </p:tavLst>
                                    </p:anim>
                                    <p:set>
                                      <p:cBhvr>
                                        <p:cTn id="23" dur="1" fill="hold">
                                          <p:stCondLst>
                                            <p:cond delay="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18.jpg"/>
          <p:cNvPicPr>
            <a:picLocks noChangeAspect="1"/>
          </p:cNvPicPr>
          <p:nvPr/>
        </p:nvPicPr>
        <p:blipFill>
          <a:blip r:embed="rId2"/>
          <a:stretch>
            <a:fillRect/>
          </a:stretch>
        </p:blipFill>
        <p:spPr>
          <a:xfrm>
            <a:off x="0" y="0"/>
            <a:ext cx="9144000" cy="685800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05.jpg"/>
          <p:cNvPicPr>
            <a:picLocks noChangeAspect="1"/>
          </p:cNvPicPr>
          <p:nvPr/>
        </p:nvPicPr>
        <p:blipFill>
          <a:blip r:embed="rId2" cstate="print"/>
          <a:srcRect l="29167" t="5556" r="4167" b="-1111"/>
          <a:stretch>
            <a:fillRect/>
          </a:stretch>
        </p:blipFill>
        <p:spPr>
          <a:xfrm rot="16200000">
            <a:off x="1447800" y="152400"/>
            <a:ext cx="6096000" cy="6553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29.jpg"/>
          <p:cNvPicPr>
            <a:picLocks noChangeAspect="1"/>
          </p:cNvPicPr>
          <p:nvPr/>
        </p:nvPicPr>
        <p:blipFill>
          <a:blip r:embed="rId2"/>
          <a:srcRect l="35834" t="4445" r="6667" b="33333"/>
          <a:stretch>
            <a:fillRect/>
          </a:stretch>
        </p:blipFill>
        <p:spPr bwMode="auto">
          <a:xfrm>
            <a:off x="3886200" y="2286000"/>
            <a:ext cx="5257800" cy="4267200"/>
          </a:xfrm>
          <a:prstGeom prst="rect">
            <a:avLst/>
          </a:prstGeom>
          <a:noFill/>
          <a:ln w="9525">
            <a:noFill/>
            <a:miter lim="800000"/>
            <a:headEnd/>
            <a:tailEnd/>
          </a:ln>
        </p:spPr>
      </p:pic>
      <p:pic>
        <p:nvPicPr>
          <p:cNvPr id="3" name="Picture 2" descr="cookie project 031.jpg"/>
          <p:cNvPicPr>
            <a:picLocks noChangeAspect="1"/>
          </p:cNvPicPr>
          <p:nvPr/>
        </p:nvPicPr>
        <p:blipFill>
          <a:blip r:embed="rId3"/>
          <a:srcRect l="25833" r="26666" b="39999"/>
          <a:stretch>
            <a:fillRect/>
          </a:stretch>
        </p:blipFill>
        <p:spPr bwMode="auto">
          <a:xfrm>
            <a:off x="457200" y="228600"/>
            <a:ext cx="4343400" cy="4114800"/>
          </a:xfrm>
          <a:prstGeom prst="rect">
            <a:avLst/>
          </a:prstGeom>
          <a:noFill/>
          <a:ln w="9525">
            <a:noFill/>
            <a:miter lim="800000"/>
            <a:headEnd/>
            <a:tailEnd/>
          </a:ln>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 to="" calcmode="lin" valueType="num">
                                      <p:cBhvr>
                                        <p:cTn id="10" dur="1" fill="hold"/>
                                        <p:tgtEl>
                                          <p:spTgt spid="2"/>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24" presetClass="exit" presetSubtype="0" fill="hold" nodeType="clickEffect">
                                  <p:stCondLst>
                                    <p:cond delay="0"/>
                                  </p:stCondLst>
                                  <p:childTnLst>
                                    <p:anim to="" calcmode="lin" valueType="num">
                                      <p:cBhvr>
                                        <p:cTn id="14" dur="1"/>
                                        <p:tgtEl>
                                          <p:spTgt spid="2"/>
                                        </p:tgtEl>
                                        <p:attrNameLst>
                                          <p:attrName/>
                                        </p:attrNameLst>
                                      </p:cBhvr>
                                    </p:anim>
                                    <p:set>
                                      <p:cBhvr>
                                        <p:cTn id="15" dur="1" fill="hold">
                                          <p:stCondLst>
                                            <p:cond delay="0"/>
                                          </p:stCondLst>
                                        </p:cTn>
                                        <p:tgtEl>
                                          <p:spTgt spid="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4" presetClass="exit" presetSubtype="0" fill="hold" nodeType="clickEffect">
                                  <p:stCondLst>
                                    <p:cond delay="0"/>
                                  </p:stCondLst>
                                  <p:childTnLst>
                                    <p:anim to="" calcmode="lin" valueType="num">
                                      <p:cBhvr>
                                        <p:cTn id="19" dur="1"/>
                                        <p:tgtEl>
                                          <p:spTgt spid="3"/>
                                        </p:tgtEl>
                                        <p:attrNameLst>
                                          <p:attrName/>
                                        </p:attrNameLst>
                                      </p:cBhvr>
                                    </p:anim>
                                    <p:set>
                                      <p:cBhvr>
                                        <p:cTn id="20"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07.jpg"/>
          <p:cNvPicPr>
            <a:picLocks noChangeAspect="1"/>
          </p:cNvPicPr>
          <p:nvPr/>
        </p:nvPicPr>
        <p:blipFill>
          <a:blip r:embed="rId2" cstate="print"/>
          <a:stretch>
            <a:fillRect/>
          </a:stretch>
        </p:blipFill>
        <p:spPr>
          <a:xfrm rot="10800000">
            <a:off x="0" y="0"/>
            <a:ext cx="9144000" cy="6858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dirty="0" smtClean="0"/>
              <a:t>All you have to do to succeed…</a:t>
            </a:r>
            <a:endParaRPr lang="en-US" dirty="0"/>
          </a:p>
        </p:txBody>
      </p:sp>
      <p:sp>
        <p:nvSpPr>
          <p:cNvPr id="3" name="Text Placeholder 2"/>
          <p:cNvSpPr>
            <a:spLocks noGrp="1"/>
          </p:cNvSpPr>
          <p:nvPr>
            <p:ph type="body" idx="1"/>
          </p:nvPr>
        </p:nvSpPr>
        <p:spPr>
          <a:xfrm>
            <a:off x="3810000" y="2895600"/>
            <a:ext cx="5181600" cy="2667000"/>
          </a:xfrm>
        </p:spPr>
        <p:txBody>
          <a:bodyPr>
            <a:normAutofit fontScale="92500" lnSpcReduction="20000"/>
          </a:bodyPr>
          <a:lstStyle/>
          <a:p>
            <a:pPr algn="r" fontAlgn="auto">
              <a:spcAft>
                <a:spcPts val="0"/>
              </a:spcAft>
              <a:buFont typeface="Wingdings 3"/>
              <a:buNone/>
              <a:defRPr/>
            </a:pPr>
            <a:r>
              <a:rPr lang="en-US" dirty="0" smtClean="0"/>
              <a:t>Is give me YOUR BEST effort in class EVERYDAY,</a:t>
            </a:r>
          </a:p>
          <a:p>
            <a:pPr algn="r" fontAlgn="auto">
              <a:spcAft>
                <a:spcPts val="0"/>
              </a:spcAft>
              <a:buFont typeface="Wingdings 3"/>
              <a:buNone/>
              <a:defRPr/>
            </a:pPr>
            <a:endParaRPr lang="en-US" sz="1100" dirty="0" smtClean="0"/>
          </a:p>
          <a:p>
            <a:pPr algn="r" fontAlgn="auto">
              <a:spcAft>
                <a:spcPts val="0"/>
              </a:spcAft>
              <a:buFont typeface="Wingdings 3"/>
              <a:buNone/>
              <a:defRPr/>
            </a:pPr>
            <a:r>
              <a:rPr lang="en-US" dirty="0" smtClean="0"/>
              <a:t>ENCOURAGE others AROUND you,</a:t>
            </a:r>
          </a:p>
          <a:p>
            <a:pPr algn="r" fontAlgn="auto">
              <a:spcAft>
                <a:spcPts val="0"/>
              </a:spcAft>
              <a:buFont typeface="Wingdings 3"/>
              <a:buNone/>
              <a:defRPr/>
            </a:pPr>
            <a:endParaRPr lang="en-US" sz="1100" dirty="0" smtClean="0"/>
          </a:p>
          <a:p>
            <a:pPr algn="r" fontAlgn="auto">
              <a:spcAft>
                <a:spcPts val="0"/>
              </a:spcAft>
              <a:buFont typeface="Wingdings 3"/>
              <a:buNone/>
              <a:defRPr/>
            </a:pPr>
            <a:r>
              <a:rPr lang="en-US" dirty="0" smtClean="0"/>
              <a:t>stay FOCUSED, POSITIVE, and </a:t>
            </a:r>
            <a:r>
              <a:rPr lang="en-US" b="1" i="1" u="sng" dirty="0" smtClean="0"/>
              <a:t>ENJOY</a:t>
            </a:r>
            <a:r>
              <a:rPr lang="en-US" dirty="0" smtClean="0"/>
              <a:t>…</a:t>
            </a:r>
          </a:p>
          <a:p>
            <a:pPr fontAlgn="auto">
              <a:spcAft>
                <a:spcPts val="0"/>
              </a:spcAft>
              <a:buFont typeface="Wingdings 3"/>
              <a:buNone/>
              <a:defRPr/>
            </a:pPr>
            <a:endParaRPr lang="en-US" dirty="0" smtClean="0"/>
          </a:p>
          <a:p>
            <a:pPr algn="r" fontAlgn="auto">
              <a:spcAft>
                <a:spcPts val="0"/>
              </a:spcAft>
              <a:buFont typeface="Wingdings 3"/>
              <a:buNone/>
              <a:defRPr/>
            </a:pPr>
            <a:r>
              <a:rPr lang="en-US" dirty="0" smtClean="0"/>
              <a:t>Exploring this cool WORLD around YOU through BIOLOGY!!</a:t>
            </a:r>
          </a:p>
          <a:p>
            <a:pPr fontAlgn="auto">
              <a:spcAft>
                <a:spcPts val="0"/>
              </a:spcAft>
              <a:buFont typeface="Wingdings 3"/>
              <a:buNone/>
              <a:defRPr/>
            </a:pPr>
            <a:endParaRPr lang="en-US" dirty="0" smtClean="0"/>
          </a:p>
          <a:p>
            <a:pPr fontAlgn="auto">
              <a:spcAft>
                <a:spcPts val="0"/>
              </a:spcAft>
              <a:buFont typeface="Wingdings 3"/>
              <a:buNone/>
              <a:defRPr/>
            </a:pPr>
            <a:endParaRPr lang="en-US" dirty="0" smtClean="0"/>
          </a:p>
          <a:p>
            <a:pPr fontAlgn="auto">
              <a:spcAft>
                <a:spcPts val="0"/>
              </a:spcAft>
              <a:buFont typeface="Wingdings 3"/>
              <a:buNone/>
              <a:defRPr/>
            </a:pPr>
            <a:endParaRPr lang="en-US" dirty="0" smtClean="0"/>
          </a:p>
          <a:p>
            <a:pPr fontAlgn="auto">
              <a:spcAft>
                <a:spcPts val="0"/>
              </a:spcAft>
              <a:buFont typeface="Wingdings 3"/>
              <a:buNone/>
              <a:defRPr/>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20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Frankenstein - 1931 - It's Alive!.wmv">
            <a:hlinkClick r:id="" action="ppaction://media"/>
          </p:cNvPr>
          <p:cNvPicPr>
            <a:picLocks noGrp="1" noRot="1" noChangeAspect="1"/>
          </p:cNvPicPr>
          <p:nvPr>
            <p:ph sz="half" idx="1"/>
            <a:videoFile r:link="rId1"/>
          </p:nvPr>
        </p:nvPicPr>
        <p:blipFill>
          <a:blip r:embed="rId3"/>
          <a:srcRect/>
          <a:stretch>
            <a:fillRect/>
          </a:stretch>
        </p:blipFill>
        <p:spPr>
          <a:xfrm>
            <a:off x="0" y="0"/>
            <a:ext cx="9144000" cy="6858000"/>
          </a:xfrm>
        </p:spPr>
      </p:pic>
      <p:sp>
        <p:nvSpPr>
          <p:cNvPr id="5" name="Title 4"/>
          <p:cNvSpPr>
            <a:spLocks noGrp="1"/>
          </p:cNvSpPr>
          <p:nvPr>
            <p:ph type="title"/>
          </p:nvPr>
        </p:nvSpPr>
        <p:spPr>
          <a:xfrm>
            <a:off x="457200" y="274638"/>
            <a:ext cx="2286000" cy="1143000"/>
          </a:xfrm>
        </p:spPr>
        <p:txBody>
          <a:bodyPr/>
          <a:lstStyle/>
          <a:p>
            <a:pPr fontAlgn="auto">
              <a:spcAft>
                <a:spcPts val="0"/>
              </a:spcAft>
              <a:defRPr/>
            </a:pPr>
            <a:r>
              <a:rPr lang="en-US" dirty="0" smtClean="0">
                <a:latin typeface="Matisse ITC" pitchFamily="82" charset="0"/>
              </a:rPr>
              <a:t>IT’S ALIVE!</a:t>
            </a:r>
            <a:endParaRPr lang="en-US" dirty="0">
              <a:latin typeface="Matisse ITC"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75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okie project 027.jpg"/>
          <p:cNvPicPr>
            <a:picLocks noChangeAspect="1"/>
          </p:cNvPicPr>
          <p:nvPr/>
        </p:nvPicPr>
        <p:blipFill>
          <a:blip r:embed="rId2" cstate="print"/>
          <a:stretch>
            <a:fillRect/>
          </a:stretch>
        </p:blipFill>
        <p:spPr>
          <a:xfrm>
            <a:off x="0" y="0"/>
            <a:ext cx="9144000" cy="685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xit" presetSubtype="0" fill="hold" nodeType="clickEffect">
                                  <p:stCondLst>
                                    <p:cond delay="0"/>
                                  </p:stCondLst>
                                  <p:childTnLst>
                                    <p:anim to="" calcmode="lin" valueType="num">
                                      <p:cBhvr>
                                        <p:cTn id="11" dur="1"/>
                                        <p:tgtEl>
                                          <p:spTgt spid="2"/>
                                        </p:tgtEl>
                                        <p:attrNameLst>
                                          <p:attrName/>
                                        </p:attrNameLst>
                                      </p:cBhvr>
                                    </p:anim>
                                    <p:set>
                                      <p:cBhvr>
                                        <p:cTn id="1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138"/>
            <a:ext cx="8534400" cy="4525962"/>
          </a:xfrm>
        </p:spPr>
        <p:txBody>
          <a:bodyPr>
            <a:normAutofit fontScale="92500" lnSpcReduction="10000"/>
          </a:bodyPr>
          <a:lstStyle/>
          <a:p>
            <a:pPr marL="624078" indent="-514350" fontAlgn="auto">
              <a:spcAft>
                <a:spcPts val="0"/>
              </a:spcAft>
              <a:buFont typeface="+mj-lt"/>
              <a:buAutoNum type="arabicPeriod"/>
              <a:defRPr/>
            </a:pPr>
            <a:r>
              <a:rPr lang="en-US" dirty="0" smtClean="0"/>
              <a:t>Cells</a:t>
            </a:r>
          </a:p>
          <a:p>
            <a:pPr marL="624078" indent="-514350" fontAlgn="auto">
              <a:spcAft>
                <a:spcPts val="0"/>
              </a:spcAft>
              <a:buFont typeface="+mj-lt"/>
              <a:buAutoNum type="arabicPeriod"/>
              <a:defRPr/>
            </a:pPr>
            <a:r>
              <a:rPr lang="en-US" dirty="0" smtClean="0"/>
              <a:t>Tissues</a:t>
            </a:r>
          </a:p>
          <a:p>
            <a:pPr marL="624078" indent="-514350" fontAlgn="auto">
              <a:spcAft>
                <a:spcPts val="0"/>
              </a:spcAft>
              <a:buFont typeface="+mj-lt"/>
              <a:buAutoNum type="arabicPeriod"/>
              <a:defRPr/>
            </a:pPr>
            <a:r>
              <a:rPr lang="en-US" dirty="0" smtClean="0"/>
              <a:t>Organs</a:t>
            </a:r>
          </a:p>
          <a:p>
            <a:pPr marL="624078" indent="-514350" fontAlgn="auto">
              <a:spcAft>
                <a:spcPts val="0"/>
              </a:spcAft>
              <a:buFont typeface="+mj-lt"/>
              <a:buAutoNum type="arabicPeriod"/>
              <a:defRPr/>
            </a:pPr>
            <a:r>
              <a:rPr lang="en-US" dirty="0" smtClean="0"/>
              <a:t>Organ systems</a:t>
            </a:r>
          </a:p>
          <a:p>
            <a:pPr marL="624078" indent="-514350" fontAlgn="auto">
              <a:spcAft>
                <a:spcPts val="0"/>
              </a:spcAft>
              <a:buFont typeface="+mj-lt"/>
              <a:buAutoNum type="arabicPeriod"/>
              <a:defRPr/>
            </a:pPr>
            <a:r>
              <a:rPr lang="en-US" dirty="0" smtClean="0"/>
              <a:t>Organism-(individual)</a:t>
            </a:r>
          </a:p>
          <a:p>
            <a:pPr marL="624078" indent="-514350" fontAlgn="auto">
              <a:spcAft>
                <a:spcPts val="0"/>
              </a:spcAft>
              <a:buFont typeface="+mj-lt"/>
              <a:buAutoNum type="arabicPeriod"/>
              <a:defRPr/>
            </a:pPr>
            <a:r>
              <a:rPr lang="en-US" dirty="0" smtClean="0"/>
              <a:t>Population-(only one type of plant/animal in a area)</a:t>
            </a:r>
          </a:p>
          <a:p>
            <a:pPr marL="624078" indent="-514350" fontAlgn="auto">
              <a:spcAft>
                <a:spcPts val="0"/>
              </a:spcAft>
              <a:buFont typeface="+mj-lt"/>
              <a:buAutoNum type="arabicPeriod"/>
              <a:defRPr/>
            </a:pPr>
            <a:r>
              <a:rPr lang="en-US" dirty="0" smtClean="0"/>
              <a:t>Community-(all biotic factors-life in one area)</a:t>
            </a:r>
          </a:p>
          <a:p>
            <a:pPr marL="624078" indent="-514350" fontAlgn="auto">
              <a:spcAft>
                <a:spcPts val="0"/>
              </a:spcAft>
              <a:buFont typeface="+mj-lt"/>
              <a:buAutoNum type="arabicPeriod"/>
              <a:defRPr/>
            </a:pPr>
            <a:r>
              <a:rPr lang="en-US" dirty="0" smtClean="0"/>
              <a:t>Ecosystem –(abiotic &amp; biotic factors!)</a:t>
            </a:r>
          </a:p>
          <a:p>
            <a:pPr marL="624078" indent="-514350" fontAlgn="auto">
              <a:spcAft>
                <a:spcPts val="0"/>
              </a:spcAft>
              <a:buFont typeface="+mj-lt"/>
              <a:buAutoNum type="arabicPeriod"/>
              <a:defRPr/>
            </a:pPr>
            <a:r>
              <a:rPr lang="en-US" dirty="0" smtClean="0"/>
              <a:t>Biome</a:t>
            </a:r>
          </a:p>
          <a:p>
            <a:pPr marL="624078" indent="-514350" fontAlgn="auto">
              <a:spcAft>
                <a:spcPts val="0"/>
              </a:spcAft>
              <a:buFont typeface="+mj-lt"/>
              <a:buAutoNum type="arabicPeriod"/>
              <a:defRPr/>
            </a:pPr>
            <a:r>
              <a:rPr lang="en-US" dirty="0" smtClean="0"/>
              <a:t>Biosphere</a:t>
            </a:r>
          </a:p>
        </p:txBody>
      </p:sp>
      <p:sp>
        <p:nvSpPr>
          <p:cNvPr id="3" name="Title 2"/>
          <p:cNvSpPr>
            <a:spLocks noGrp="1"/>
          </p:cNvSpPr>
          <p:nvPr>
            <p:ph type="title"/>
          </p:nvPr>
        </p:nvSpPr>
        <p:spPr/>
        <p:txBody>
          <a:bodyPr>
            <a:normAutofit fontScale="90000"/>
          </a:bodyPr>
          <a:lstStyle/>
          <a:p>
            <a:pPr fontAlgn="auto">
              <a:spcAft>
                <a:spcPts val="0"/>
              </a:spcAft>
              <a:defRPr/>
            </a:pPr>
            <a:r>
              <a:rPr lang="en-US" dirty="0" smtClean="0"/>
              <a:t>Review	-from smallest to largest</a:t>
            </a:r>
            <a:endParaRPr lang="en-US" dirty="0"/>
          </a:p>
        </p:txBody>
      </p: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Content Placeholder 1"/>
          <p:cNvSpPr>
            <a:spLocks noGrp="1"/>
          </p:cNvSpPr>
          <p:nvPr>
            <p:ph sz="half" idx="1"/>
          </p:nvPr>
        </p:nvSpPr>
        <p:spPr>
          <a:xfrm>
            <a:off x="457200" y="2057400"/>
            <a:ext cx="4038600" cy="3949700"/>
          </a:xfrm>
        </p:spPr>
        <p:txBody>
          <a:bodyPr/>
          <a:lstStyle/>
          <a:p>
            <a:r>
              <a:rPr lang="en-US" smtClean="0"/>
              <a:t>Can you PROVE that YOU are alive??</a:t>
            </a:r>
          </a:p>
          <a:p>
            <a:pPr>
              <a:buFont typeface="Wingdings 3" pitchFamily="18" charset="2"/>
              <a:buNone/>
            </a:pPr>
            <a:endParaRPr lang="en-US" smtClean="0"/>
          </a:p>
          <a:p>
            <a:r>
              <a:rPr lang="en-US" smtClean="0"/>
              <a:t>How about a piece of paper, is it Alive?</a:t>
            </a:r>
          </a:p>
          <a:p>
            <a:pPr>
              <a:buFont typeface="Wingdings 3" pitchFamily="18" charset="2"/>
              <a:buNone/>
            </a:pPr>
            <a:endParaRPr lang="en-US" smtClean="0"/>
          </a:p>
        </p:txBody>
      </p:sp>
      <p:sp>
        <p:nvSpPr>
          <p:cNvPr id="4" name="Title 3"/>
          <p:cNvSpPr>
            <a:spLocks noGrp="1"/>
          </p:cNvSpPr>
          <p:nvPr>
            <p:ph type="title"/>
          </p:nvPr>
        </p:nvSpPr>
        <p:spPr/>
        <p:txBody>
          <a:bodyPr>
            <a:normAutofit fontScale="90000"/>
          </a:bodyPr>
          <a:lstStyle/>
          <a:p>
            <a:pPr fontAlgn="auto">
              <a:spcAft>
                <a:spcPts val="0"/>
              </a:spcAft>
              <a:defRPr/>
            </a:pPr>
            <a:r>
              <a:rPr lang="en-US" dirty="0" smtClean="0"/>
              <a:t>How does one determine if something is actually alive??</a:t>
            </a:r>
            <a:endParaRPr lang="en-US" dirty="0"/>
          </a:p>
        </p:txBody>
      </p:sp>
      <p:sp>
        <p:nvSpPr>
          <p:cNvPr id="34819" name="Content Placeholder 5"/>
          <p:cNvSpPr>
            <a:spLocks noGrp="1"/>
          </p:cNvSpPr>
          <p:nvPr>
            <p:ph sz="half" idx="2"/>
          </p:nvPr>
        </p:nvSpPr>
        <p:spPr>
          <a:xfrm>
            <a:off x="4648200" y="1481138"/>
            <a:ext cx="4038600" cy="4525962"/>
          </a:xfrm>
        </p:spPr>
        <p:txBody>
          <a:bodyPr/>
          <a:lstStyle/>
          <a:p>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ChangeArrowheads="1"/>
          </p:cNvSpPr>
          <p:nvPr/>
        </p:nvSpPr>
        <p:spPr bwMode="auto">
          <a:xfrm>
            <a:off x="1119188" y="152400"/>
            <a:ext cx="1868487" cy="579438"/>
          </a:xfrm>
          <a:prstGeom prst="rect">
            <a:avLst/>
          </a:prstGeom>
          <a:noFill/>
          <a:ln w="12700">
            <a:noFill/>
            <a:miter lim="800000"/>
            <a:headEnd/>
            <a:tailEnd/>
          </a:ln>
        </p:spPr>
        <p:txBody>
          <a:bodyPr wrap="none">
            <a:spAutoFit/>
          </a:bodyPr>
          <a:lstStyle/>
          <a:p>
            <a:pPr algn="ctr"/>
            <a:r>
              <a:rPr lang="en-US" sz="2800" b="1">
                <a:solidFill>
                  <a:schemeClr val="bg1"/>
                </a:solidFill>
                <a:latin typeface="Lucida Sans Unicode" pitchFamily="34" charset="0"/>
              </a:rPr>
              <a:t>Chapter</a:t>
            </a:r>
            <a:r>
              <a:rPr lang="en-US" sz="3200" b="1">
                <a:solidFill>
                  <a:schemeClr val="bg1"/>
                </a:solidFill>
                <a:latin typeface="Lucida Sans Unicode" pitchFamily="34" charset="0"/>
              </a:rPr>
              <a:t> 1</a:t>
            </a:r>
            <a:endParaRPr lang="en-US" sz="2800" b="1">
              <a:solidFill>
                <a:schemeClr val="bg1"/>
              </a:solidFill>
              <a:latin typeface="Lucida Sans Unicode" pitchFamily="34" charset="0"/>
            </a:endParaRPr>
          </a:p>
        </p:txBody>
      </p:sp>
      <p:sp>
        <p:nvSpPr>
          <p:cNvPr id="35842" name="Rectangle 3"/>
          <p:cNvSpPr>
            <a:spLocks noChangeArrowheads="1"/>
          </p:cNvSpPr>
          <p:nvPr/>
        </p:nvSpPr>
        <p:spPr bwMode="auto">
          <a:xfrm>
            <a:off x="609600" y="609600"/>
            <a:ext cx="5664200" cy="609600"/>
          </a:xfrm>
          <a:prstGeom prst="rect">
            <a:avLst/>
          </a:prstGeom>
          <a:noFill/>
          <a:ln w="12700">
            <a:noFill/>
            <a:miter lim="800000"/>
            <a:headEnd/>
            <a:tailEnd/>
          </a:ln>
        </p:spPr>
        <p:txBody>
          <a:bodyPr anchor="ctr"/>
          <a:lstStyle/>
          <a:p>
            <a:r>
              <a:rPr lang="en-US" sz="2800" b="1">
                <a:latin typeface="Lucida Sans Unicode" pitchFamily="34" charset="0"/>
              </a:rPr>
              <a:t>The Seven Properties of Life</a:t>
            </a:r>
          </a:p>
        </p:txBody>
      </p:sp>
      <p:sp>
        <p:nvSpPr>
          <p:cNvPr id="35843" name="Rectangle 13"/>
          <p:cNvSpPr>
            <a:spLocks noChangeArrowheads="1"/>
          </p:cNvSpPr>
          <p:nvPr/>
        </p:nvSpPr>
        <p:spPr bwMode="auto">
          <a:xfrm>
            <a:off x="3565525" y="4476750"/>
            <a:ext cx="184150" cy="701675"/>
          </a:xfrm>
          <a:prstGeom prst="rect">
            <a:avLst/>
          </a:prstGeom>
          <a:noFill/>
          <a:ln w="12700">
            <a:noFill/>
            <a:miter lim="800000"/>
            <a:headEnd/>
            <a:tailEnd/>
          </a:ln>
        </p:spPr>
        <p:txBody>
          <a:bodyPr wrap="none">
            <a:spAutoFit/>
          </a:bodyPr>
          <a:lstStyle/>
          <a:p>
            <a:endParaRPr lang="en-US">
              <a:latin typeface="Lucida Sans Unicode" pitchFamily="34" charset="0"/>
            </a:endParaRPr>
          </a:p>
        </p:txBody>
      </p:sp>
      <p:sp>
        <p:nvSpPr>
          <p:cNvPr id="1113103" name="Rectangle 15"/>
          <p:cNvSpPr>
            <a:spLocks noGrp="1" noChangeArrowheads="1"/>
          </p:cNvSpPr>
          <p:nvPr>
            <p:ph idx="1"/>
          </p:nvPr>
        </p:nvSpPr>
        <p:spPr>
          <a:xfrm>
            <a:off x="838200" y="1828800"/>
            <a:ext cx="8001000" cy="4114800"/>
          </a:xfrm>
        </p:spPr>
        <p:txBody>
          <a:bodyPr>
            <a:normAutofit fontScale="85000" lnSpcReduction="20000"/>
          </a:bodyPr>
          <a:lstStyle/>
          <a:p>
            <a:pPr marL="624078" indent="-514350" fontAlgn="auto">
              <a:spcBef>
                <a:spcPct val="50000"/>
              </a:spcBef>
              <a:spcAft>
                <a:spcPts val="0"/>
              </a:spcAft>
              <a:buFont typeface="+mj-lt"/>
              <a:buAutoNum type="arabicPeriod"/>
              <a:defRPr/>
            </a:pPr>
            <a:r>
              <a:rPr lang="en-US" b="1" u="sng" dirty="0"/>
              <a:t>Cellular </a:t>
            </a:r>
            <a:r>
              <a:rPr lang="en-US" b="1" u="sng" dirty="0" smtClean="0"/>
              <a:t>organization </a:t>
            </a:r>
            <a:r>
              <a:rPr lang="en-US" dirty="0" smtClean="0"/>
              <a:t>– has cells which can specialize into tissue and organs in complex organisms</a:t>
            </a:r>
            <a:endParaRPr lang="en-US" dirty="0"/>
          </a:p>
          <a:p>
            <a:pPr marL="624078" indent="-514350" fontAlgn="auto">
              <a:spcBef>
                <a:spcPct val="50000"/>
              </a:spcBef>
              <a:spcAft>
                <a:spcPts val="0"/>
              </a:spcAft>
              <a:buFont typeface="+mj-lt"/>
              <a:buAutoNum type="arabicPeriod"/>
              <a:defRPr/>
            </a:pPr>
            <a:r>
              <a:rPr lang="en-US" b="1" u="sng" dirty="0" smtClean="0"/>
              <a:t>Reproduction</a:t>
            </a:r>
            <a:r>
              <a:rPr lang="en-US" dirty="0" smtClean="0"/>
              <a:t>-create offspring (babies!)</a:t>
            </a:r>
            <a:endParaRPr lang="en-US" dirty="0"/>
          </a:p>
          <a:p>
            <a:pPr marL="624078" indent="-514350" fontAlgn="auto">
              <a:spcBef>
                <a:spcPct val="50000"/>
              </a:spcBef>
              <a:spcAft>
                <a:spcPts val="0"/>
              </a:spcAft>
              <a:buFont typeface="+mj-lt"/>
              <a:buAutoNum type="arabicPeriod"/>
              <a:defRPr/>
            </a:pPr>
            <a:r>
              <a:rPr lang="en-US" b="1" u="sng" dirty="0" smtClean="0"/>
              <a:t>Metabolism</a:t>
            </a:r>
            <a:r>
              <a:rPr lang="en-US" dirty="0" smtClean="0"/>
              <a:t>-uses energy</a:t>
            </a:r>
            <a:endParaRPr lang="en-US" dirty="0"/>
          </a:p>
          <a:p>
            <a:pPr marL="624078" indent="-514350" fontAlgn="auto">
              <a:spcBef>
                <a:spcPct val="50000"/>
              </a:spcBef>
              <a:spcAft>
                <a:spcPts val="0"/>
              </a:spcAft>
              <a:buFont typeface="+mj-lt"/>
              <a:buAutoNum type="arabicPeriod"/>
              <a:defRPr/>
            </a:pPr>
            <a:r>
              <a:rPr lang="en-US" b="1" u="sng" dirty="0" smtClean="0"/>
              <a:t>Homeostasis</a:t>
            </a:r>
            <a:r>
              <a:rPr lang="en-US" dirty="0" smtClean="0"/>
              <a:t>-maintains stable conditions for survival</a:t>
            </a:r>
            <a:endParaRPr lang="en-US" dirty="0"/>
          </a:p>
          <a:p>
            <a:pPr marL="624078" indent="-514350" fontAlgn="auto">
              <a:spcBef>
                <a:spcPct val="50000"/>
              </a:spcBef>
              <a:spcAft>
                <a:spcPts val="0"/>
              </a:spcAft>
              <a:buFont typeface="+mj-lt"/>
              <a:buAutoNum type="arabicPeriod"/>
              <a:defRPr/>
            </a:pPr>
            <a:r>
              <a:rPr lang="en-US" b="1" u="sng" dirty="0" smtClean="0"/>
              <a:t>Heredity</a:t>
            </a:r>
            <a:r>
              <a:rPr lang="en-US" b="1" dirty="0" smtClean="0"/>
              <a:t>-</a:t>
            </a:r>
            <a:r>
              <a:rPr lang="en-US" dirty="0" smtClean="0"/>
              <a:t>passes on genes to offspring</a:t>
            </a:r>
            <a:endParaRPr lang="en-US" dirty="0"/>
          </a:p>
          <a:p>
            <a:pPr marL="624078" indent="-514350" fontAlgn="auto">
              <a:spcBef>
                <a:spcPct val="50000"/>
              </a:spcBef>
              <a:spcAft>
                <a:spcPts val="0"/>
              </a:spcAft>
              <a:buFont typeface="+mj-lt"/>
              <a:buAutoNum type="arabicPeriod"/>
              <a:defRPr/>
            </a:pPr>
            <a:r>
              <a:rPr lang="en-US" b="1" u="sng" dirty="0" smtClean="0"/>
              <a:t>Responsiveness</a:t>
            </a:r>
            <a:r>
              <a:rPr lang="en-US" dirty="0" smtClean="0"/>
              <a:t>-interacts with the environment</a:t>
            </a:r>
            <a:endParaRPr lang="en-US" dirty="0"/>
          </a:p>
          <a:p>
            <a:pPr marL="624078" indent="-514350" fontAlgn="auto">
              <a:spcBef>
                <a:spcPct val="50000"/>
              </a:spcBef>
              <a:spcAft>
                <a:spcPts val="0"/>
              </a:spcAft>
              <a:buFont typeface="+mj-lt"/>
              <a:buAutoNum type="arabicPeriod"/>
              <a:defRPr/>
            </a:pPr>
            <a:r>
              <a:rPr lang="en-US" b="1" u="sng" dirty="0"/>
              <a:t>Growth and </a:t>
            </a:r>
            <a:r>
              <a:rPr lang="en-US" b="1" u="sng" dirty="0" smtClean="0"/>
              <a:t>development</a:t>
            </a:r>
            <a:r>
              <a:rPr lang="en-US" dirty="0" smtClean="0"/>
              <a:t>-grows, lives, dies</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13103">
                                            <p:txEl>
                                              <p:pRg st="0" end="0"/>
                                            </p:txEl>
                                          </p:spTgt>
                                        </p:tgtEl>
                                        <p:attrNameLst>
                                          <p:attrName>style.visibility</p:attrName>
                                        </p:attrNameLst>
                                      </p:cBhvr>
                                      <p:to>
                                        <p:strVal val="visible"/>
                                      </p:to>
                                    </p:set>
                                    <p:anim to="" calcmode="lin" valueType="num">
                                      <p:cBhvr>
                                        <p:cTn id="7" dur="1" fill="hold"/>
                                        <p:tgtEl>
                                          <p:spTgt spid="1113103">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113103">
                                            <p:txEl>
                                              <p:pRg st="1" end="1"/>
                                            </p:txEl>
                                          </p:spTgt>
                                        </p:tgtEl>
                                        <p:attrNameLst>
                                          <p:attrName>style.visibility</p:attrName>
                                        </p:attrNameLst>
                                      </p:cBhvr>
                                      <p:to>
                                        <p:strVal val="visible"/>
                                      </p:to>
                                    </p:set>
                                    <p:anim to="" calcmode="lin" valueType="num">
                                      <p:cBhvr>
                                        <p:cTn id="12" dur="1" fill="hold"/>
                                        <p:tgtEl>
                                          <p:spTgt spid="1113103">
                                            <p:txEl>
                                              <p:pRg st="1" end="1"/>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1113103">
                                            <p:txEl>
                                              <p:pRg st="2" end="2"/>
                                            </p:txEl>
                                          </p:spTgt>
                                        </p:tgtEl>
                                        <p:attrNameLst>
                                          <p:attrName>style.visibility</p:attrName>
                                        </p:attrNameLst>
                                      </p:cBhvr>
                                      <p:to>
                                        <p:strVal val="visible"/>
                                      </p:to>
                                    </p:set>
                                    <p:anim to="" calcmode="lin" valueType="num">
                                      <p:cBhvr>
                                        <p:cTn id="17" dur="1" fill="hold"/>
                                        <p:tgtEl>
                                          <p:spTgt spid="1113103">
                                            <p:txEl>
                                              <p:pRg st="2" end="2"/>
                                            </p:txEl>
                                          </p:spTgt>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113103">
                                            <p:txEl>
                                              <p:pRg st="3" end="3"/>
                                            </p:txEl>
                                          </p:spTgt>
                                        </p:tgtEl>
                                        <p:attrNameLst>
                                          <p:attrName>style.visibility</p:attrName>
                                        </p:attrNameLst>
                                      </p:cBhvr>
                                      <p:to>
                                        <p:strVal val="visible"/>
                                      </p:to>
                                    </p:set>
                                    <p:anim to="" calcmode="lin" valueType="num">
                                      <p:cBhvr>
                                        <p:cTn id="22" dur="1" fill="hold"/>
                                        <p:tgtEl>
                                          <p:spTgt spid="1113103">
                                            <p:txEl>
                                              <p:pRg st="3" end="3"/>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113103">
                                            <p:txEl>
                                              <p:pRg st="4" end="4"/>
                                            </p:txEl>
                                          </p:spTgt>
                                        </p:tgtEl>
                                        <p:attrNameLst>
                                          <p:attrName>style.visibility</p:attrName>
                                        </p:attrNameLst>
                                      </p:cBhvr>
                                      <p:to>
                                        <p:strVal val="visible"/>
                                      </p:to>
                                    </p:set>
                                    <p:anim to="" calcmode="lin" valueType="num">
                                      <p:cBhvr>
                                        <p:cTn id="27" dur="1" fill="hold"/>
                                        <p:tgtEl>
                                          <p:spTgt spid="1113103">
                                            <p:txEl>
                                              <p:pRg st="4" end="4"/>
                                            </p:txEl>
                                          </p:spTgt>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1113103">
                                            <p:txEl>
                                              <p:pRg st="5" end="5"/>
                                            </p:txEl>
                                          </p:spTgt>
                                        </p:tgtEl>
                                        <p:attrNameLst>
                                          <p:attrName>style.visibility</p:attrName>
                                        </p:attrNameLst>
                                      </p:cBhvr>
                                      <p:to>
                                        <p:strVal val="visible"/>
                                      </p:to>
                                    </p:set>
                                    <p:anim to="" calcmode="lin" valueType="num">
                                      <p:cBhvr>
                                        <p:cTn id="32" dur="1" fill="hold"/>
                                        <p:tgtEl>
                                          <p:spTgt spid="1113103">
                                            <p:txEl>
                                              <p:pRg st="5" end="5"/>
                                            </p:txEl>
                                          </p:spTgt>
                                        </p:tgtEl>
                                        <p:attrNameLst>
                                          <p:attrName/>
                                        </p:attrNameLst>
                                      </p:cBhvr>
                                    </p:anim>
                                  </p:childTnLst>
                                </p:cTn>
                              </p:par>
                            </p:childTnLst>
                          </p:cTn>
                        </p:par>
                      </p:childTnLst>
                    </p:cTn>
                  </p:par>
                  <p:par>
                    <p:cTn id="33" fill="hold">
                      <p:stCondLst>
                        <p:cond delay="indefinite"/>
                      </p:stCondLst>
                      <p:childTnLst>
                        <p:par>
                          <p:cTn id="34" fill="hold">
                            <p:stCondLst>
                              <p:cond delay="0"/>
                            </p:stCondLst>
                            <p:childTnLst>
                              <p:par>
                                <p:cTn id="35" presetID="24" presetClass="entr" presetSubtype="0" fill="hold" grpId="0" nodeType="clickEffect">
                                  <p:stCondLst>
                                    <p:cond delay="0"/>
                                  </p:stCondLst>
                                  <p:childTnLst>
                                    <p:set>
                                      <p:cBhvr>
                                        <p:cTn id="36" dur="1" fill="hold">
                                          <p:stCondLst>
                                            <p:cond delay="0"/>
                                          </p:stCondLst>
                                        </p:cTn>
                                        <p:tgtEl>
                                          <p:spTgt spid="1113103">
                                            <p:txEl>
                                              <p:pRg st="6" end="6"/>
                                            </p:txEl>
                                          </p:spTgt>
                                        </p:tgtEl>
                                        <p:attrNameLst>
                                          <p:attrName>style.visibility</p:attrName>
                                        </p:attrNameLst>
                                      </p:cBhvr>
                                      <p:to>
                                        <p:strVal val="visible"/>
                                      </p:to>
                                    </p:set>
                                    <p:anim to="" calcmode="lin" valueType="num">
                                      <p:cBhvr>
                                        <p:cTn id="37" dur="1" fill="hold"/>
                                        <p:tgtEl>
                                          <p:spTgt spid="1113103">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310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mtClean="0"/>
              <a:t>To discover the true cause and effect of something, scientists test it in an orderly manner by using steps of the </a:t>
            </a:r>
            <a:r>
              <a:rPr lang="en-US" u="sng" smtClean="0"/>
              <a:t>			.</a:t>
            </a:r>
            <a:endParaRPr lang="en-US" smtClean="0"/>
          </a:p>
          <a:p>
            <a:pPr lvl="1"/>
            <a:r>
              <a:rPr lang="en-US" smtClean="0"/>
              <a:t>Scientific Method</a:t>
            </a:r>
          </a:p>
        </p:txBody>
      </p:sp>
      <p:sp>
        <p:nvSpPr>
          <p:cNvPr id="3" name="Title 2"/>
          <p:cNvSpPr>
            <a:spLocks noGrp="1"/>
          </p:cNvSpPr>
          <p:nvPr>
            <p:ph type="title"/>
          </p:nvPr>
        </p:nvSpPr>
        <p:spPr/>
        <p:txBody>
          <a:bodyPr>
            <a:normAutofit fontScale="90000"/>
          </a:bodyPr>
          <a:lstStyle/>
          <a:p>
            <a:pPr algn="ctr" fontAlgn="auto">
              <a:spcAft>
                <a:spcPts val="0"/>
              </a:spcAft>
              <a:defRPr/>
            </a:pPr>
            <a:r>
              <a:rPr lang="en-US" dirty="0" smtClean="0"/>
              <a:t>We will apply our knowledge in fun labs and activities	</a:t>
            </a: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to="" calcmode="lin" valueType="num">
                                      <p:cBhvr>
                                        <p:cTn id="7" dur="1" fill="hold"/>
                                        <p:tgtEl>
                                          <p:spTgt spid="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to="" calcmode="lin" valueType="num">
                                      <p:cBhvr>
                                        <p:cTn id="12" dur="1" fill="hold"/>
                                        <p:tgtEl>
                                          <p:spTgt spid="2">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
  <TotalTime>8396</TotalTime>
  <Words>966</Words>
  <Application>Microsoft Office PowerPoint</Application>
  <PresentationFormat>On-screen Show (4:3)</PresentationFormat>
  <Paragraphs>135</Paragraphs>
  <Slides>61</Slides>
  <Notes>4</Notes>
  <HiddenSlides>0</HiddenSlides>
  <MMClips>2</MMClips>
  <ScaleCrop>false</ScaleCrop>
  <HeadingPairs>
    <vt:vector size="6" baseType="variant">
      <vt:variant>
        <vt:lpstr>Fonts Used</vt:lpstr>
      </vt:variant>
      <vt:variant>
        <vt:i4>7</vt:i4>
      </vt:variant>
      <vt:variant>
        <vt:lpstr>Design Template</vt:lpstr>
      </vt:variant>
      <vt:variant>
        <vt:i4>9</vt:i4>
      </vt:variant>
      <vt:variant>
        <vt:lpstr>Slide Titles</vt:lpstr>
      </vt:variant>
      <vt:variant>
        <vt:i4>61</vt:i4>
      </vt:variant>
    </vt:vector>
  </HeadingPairs>
  <TitlesOfParts>
    <vt:vector size="77" baseType="lpstr">
      <vt:lpstr>Calibri</vt:lpstr>
      <vt:lpstr>Arial</vt:lpstr>
      <vt:lpstr>Lucida Sans Unicode</vt:lpstr>
      <vt:lpstr>Wingdings 3</vt:lpstr>
      <vt:lpstr>Verdana</vt:lpstr>
      <vt:lpstr>Wingdings 2</vt:lpstr>
      <vt:lpstr>Wingdings</vt:lpstr>
      <vt:lpstr>Custom Design</vt:lpstr>
      <vt:lpstr>Concourse</vt:lpstr>
      <vt:lpstr>Concourse</vt:lpstr>
      <vt:lpstr>Concourse</vt:lpstr>
      <vt:lpstr>Concourse</vt:lpstr>
      <vt:lpstr>Concourse</vt:lpstr>
      <vt:lpstr>Concourse</vt:lpstr>
      <vt:lpstr>Concourse</vt: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vector>
  </TitlesOfParts>
  <Company>MCBOE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to Biology and Levels of organization</dc:title>
  <dc:creator>Glenna W. Lambert</dc:creator>
  <cp:lastModifiedBy>Madison County Schools</cp:lastModifiedBy>
  <cp:revision>16</cp:revision>
  <dcterms:created xsi:type="dcterms:W3CDTF">2008-07-23T05:53:58Z</dcterms:created>
  <dcterms:modified xsi:type="dcterms:W3CDTF">2011-08-22T20:58:04Z</dcterms:modified>
</cp:coreProperties>
</file>